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68" r:id="rId4"/>
    <p:sldId id="271" r:id="rId5"/>
    <p:sldId id="280" r:id="rId6"/>
    <p:sldId id="283" r:id="rId7"/>
    <p:sldId id="273" r:id="rId8"/>
    <p:sldId id="287" r:id="rId9"/>
    <p:sldId id="286" r:id="rId10"/>
    <p:sldId id="288" r:id="rId11"/>
    <p:sldId id="284" r:id="rId12"/>
    <p:sldId id="282" r:id="rId13"/>
    <p:sldId id="281" r:id="rId14"/>
    <p:sldId id="289" r:id="rId15"/>
    <p:sldId id="269" r:id="rId1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DFDF"/>
    <a:srgbClr val="01489A"/>
    <a:srgbClr val="E4471E"/>
    <a:srgbClr val="67B7EA"/>
    <a:srgbClr val="D9D9D9"/>
    <a:srgbClr val="276A7C"/>
    <a:srgbClr val="5F7530"/>
    <a:srgbClr val="2C4D75"/>
    <a:srgbClr val="4BACC6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7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366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804092600406688"/>
          <c:y val="0.1477411051288478"/>
          <c:w val="0.29960979357473566"/>
          <c:h val="0.7045177897423043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занятости</c:v>
                </c:pt>
              </c:strCache>
            </c:strRef>
          </c:tx>
          <c:spPr>
            <a:solidFill>
              <a:srgbClr val="DFDFD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262124081436256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E4471E"/>
                    </a:solidFill>
                    <a:latin typeface="Montserrat" panose="00000500000000000000" pitchFamily="2" charset="-52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Уровень занятости женщин</c:v>
                </c:pt>
                <c:pt idx="1">
                  <c:v>Уровень занятости мужчин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0.61499999999999999</c:v>
                </c:pt>
                <c:pt idx="1">
                  <c:v>0.72599999999999998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-1531330016"/>
        <c:axId val="-1531325664"/>
      </c:barChart>
      <c:catAx>
        <c:axId val="-1531330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Montserrat" panose="00000500000000000000" pitchFamily="2" charset="-52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531325664"/>
        <c:crosses val="autoZero"/>
        <c:auto val="1"/>
        <c:lblAlgn val="ctr"/>
        <c:lblOffset val="100"/>
        <c:noMultiLvlLbl val="0"/>
      </c:catAx>
      <c:valAx>
        <c:axId val="-15313256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531330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безработных граждан, тыс. чел.</c:v>
                </c:pt>
              </c:strCache>
            </c:strRef>
          </c:tx>
          <c:spPr>
            <a:solidFill>
              <a:srgbClr val="DFDFD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1489A"/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9.6</c:v>
                </c:pt>
                <c:pt idx="1">
                  <c:v>8.4</c:v>
                </c:pt>
                <c:pt idx="2">
                  <c:v>8.6999999999999993</c:v>
                </c:pt>
                <c:pt idx="3">
                  <c:v>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6"/>
        <c:overlap val="4"/>
        <c:axId val="-1531342528"/>
        <c:axId val="-1531333280"/>
      </c:barChar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Уровень безработицы, %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E4471E"/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5.2999999999999999E-2</c:v>
                </c:pt>
                <c:pt idx="1">
                  <c:v>4.5999999999999999E-2</c:v>
                </c:pt>
                <c:pt idx="2">
                  <c:v>4.8000000000000001E-2</c:v>
                </c:pt>
                <c:pt idx="3">
                  <c:v>3.9E-2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531338720"/>
        <c:axId val="-1531331648"/>
      </c:lineChart>
      <c:catAx>
        <c:axId val="-153134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1489A"/>
                </a:solidFill>
                <a:latin typeface="Montserrat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-1531333280"/>
        <c:crosses val="autoZero"/>
        <c:auto val="1"/>
        <c:lblAlgn val="ctr"/>
        <c:lblOffset val="100"/>
        <c:noMultiLvlLbl val="0"/>
      </c:catAx>
      <c:valAx>
        <c:axId val="-1531333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531342528"/>
        <c:crosses val="autoZero"/>
        <c:crossBetween val="between"/>
      </c:valAx>
      <c:valAx>
        <c:axId val="-1531331648"/>
        <c:scaling>
          <c:orientation val="minMax"/>
          <c:max val="0.1"/>
        </c:scaling>
        <c:delete val="0"/>
        <c:axPos val="r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531338720"/>
        <c:crosses val="max"/>
        <c:crossBetween val="between"/>
      </c:valAx>
      <c:catAx>
        <c:axId val="-15313387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5313316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rgbClr val="01489A"/>
              </a:solidFill>
              <a:latin typeface="Montserrat" panose="00000500000000000000" pitchFamily="2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9510655014421"/>
          <c:y val="4.577666818600204E-2"/>
          <c:w val="0.73439314794174904"/>
          <c:h val="0.834759990340041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обратившихся граждан, человек</c:v>
                </c:pt>
              </c:strCache>
            </c:strRef>
          </c:tx>
          <c:spPr>
            <a:solidFill>
              <a:srgbClr val="DFDFD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1489A"/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13635</c:v>
                </c:pt>
                <c:pt idx="1">
                  <c:v>12771</c:v>
                </c:pt>
                <c:pt idx="2">
                  <c:v>11571</c:v>
                </c:pt>
                <c:pt idx="3">
                  <c:v>12196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-1531326208"/>
        <c:axId val="-1531328928"/>
      </c:barChar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Из них трудоустроено</c:v>
                </c:pt>
              </c:strCache>
            </c:strRef>
          </c:tx>
          <c:spPr>
            <a:ln w="47625" cap="rnd">
              <a:solidFill>
                <a:srgbClr val="E4471E"/>
              </a:solidFill>
              <a:round/>
            </a:ln>
            <a:effectLst/>
          </c:spPr>
          <c:marker>
            <c:symbol val="circle"/>
            <c:size val="11"/>
            <c:spPr>
              <a:solidFill>
                <a:srgbClr val="01489A"/>
              </a:solidFill>
              <a:ln w="9525">
                <a:solidFill>
                  <a:srgbClr val="01489A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E4471E"/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6624</c:v>
                </c:pt>
                <c:pt idx="1">
                  <c:v>8212</c:v>
                </c:pt>
                <c:pt idx="2">
                  <c:v>7439</c:v>
                </c:pt>
                <c:pt idx="3">
                  <c:v>7364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531326208"/>
        <c:axId val="-1531328928"/>
      </c:lineChart>
      <c:catAx>
        <c:axId val="-1531326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1489A"/>
                </a:solidFill>
                <a:latin typeface="Montserrat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-1531328928"/>
        <c:crosses val="autoZero"/>
        <c:auto val="1"/>
        <c:lblAlgn val="ctr"/>
        <c:lblOffset val="100"/>
        <c:noMultiLvlLbl val="0"/>
      </c:catAx>
      <c:valAx>
        <c:axId val="-15313289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531326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1489A"/>
              </a:solidFill>
              <a:latin typeface="Montserrat" panose="00000500000000000000" pitchFamily="2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Montserrat" panose="00000500000000000000" pitchFamily="2" charset="-52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переселенцев</c:v>
                </c:pt>
              </c:strCache>
            </c:strRef>
          </c:tx>
          <c:spPr>
            <a:solidFill>
              <a:srgbClr val="DFDFD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E4471E"/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Пенжинский</c:v>
                </c:pt>
                <c:pt idx="1">
                  <c:v>Алеутский</c:v>
                </c:pt>
                <c:pt idx="2">
                  <c:v>Усть-Большерецкий</c:v>
                </c:pt>
                <c:pt idx="3">
                  <c:v>Быстринский</c:v>
                </c:pt>
                <c:pt idx="4">
                  <c:v>Усть-Камчатский</c:v>
                </c:pt>
                <c:pt idx="5">
                  <c:v>г. П-Камчатский</c:v>
                </c:pt>
                <c:pt idx="6">
                  <c:v>Карагинский</c:v>
                </c:pt>
                <c:pt idx="7">
                  <c:v>Олюторский</c:v>
                </c:pt>
                <c:pt idx="8">
                  <c:v>Тигильский</c:v>
                </c:pt>
                <c:pt idx="9">
                  <c:v>Соболевский</c:v>
                </c:pt>
                <c:pt idx="10">
                  <c:v>г. Вилючинск</c:v>
                </c:pt>
                <c:pt idx="11">
                  <c:v>Мильковский</c:v>
                </c:pt>
                <c:pt idx="12">
                  <c:v>Елизовский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4</c:v>
                </c:pt>
                <c:pt idx="6">
                  <c:v>4</c:v>
                </c:pt>
                <c:pt idx="7">
                  <c:v>5</c:v>
                </c:pt>
                <c:pt idx="8">
                  <c:v>7</c:v>
                </c:pt>
                <c:pt idx="9">
                  <c:v>9</c:v>
                </c:pt>
                <c:pt idx="10">
                  <c:v>12</c:v>
                </c:pt>
                <c:pt idx="11">
                  <c:v>16</c:v>
                </c:pt>
                <c:pt idx="12">
                  <c:v>22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axId val="-1531340352"/>
        <c:axId val="-1531327840"/>
      </c:barChart>
      <c:catAx>
        <c:axId val="-1531340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1489A"/>
                </a:solidFill>
                <a:latin typeface="Montserrat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-1531327840"/>
        <c:crosses val="autoZero"/>
        <c:auto val="1"/>
        <c:lblAlgn val="ctr"/>
        <c:lblOffset val="100"/>
        <c:noMultiLvlLbl val="0"/>
      </c:catAx>
      <c:valAx>
        <c:axId val="-153132784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531340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1489A"/>
              </a:solidFill>
              <a:latin typeface="Montserrat" panose="00000500000000000000" pitchFamily="2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1489A"/>
          </a:solidFill>
          <a:latin typeface="Montserrat" panose="00000500000000000000" pitchFamily="2" charset="-52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746540879569931"/>
          <c:y val="0.11659914432753926"/>
          <c:w val="0.6816021532978308"/>
          <c:h val="0.7668017113449214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44C-4585-BBAF-5565F358EEC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4C-4585-BBAF-5565F358EECD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44C-4585-BBAF-5565F358EECD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44C-4585-BBAF-5565F358EECD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1.7348298859281051E-2"/>
                  <c:y val="3.991172281151365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6.0719046007483672E-2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3730270151944458E-2"/>
                  <c:y val="-1.995586140575691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7.806734486676474E-2"/>
                  <c:y val="-1.496689605431767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7348298859281051E-2"/>
                  <c:y val="-5.98675842172706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7348298859281051E-2"/>
                  <c:y val="-2.672631950276907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E4471E"/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Лист1!$A$2:$A$7</c:f>
              <c:strCache>
                <c:ptCount val="6"/>
                <c:pt idx="0">
                  <c:v>Образование</c:v>
                </c:pt>
                <c:pt idx="1">
                  <c:v>Обрабатывающие производства</c:v>
                </c:pt>
                <c:pt idx="2">
                  <c:v>Здравоохранение</c:v>
                </c:pt>
                <c:pt idx="3">
                  <c:v>Строительство</c:v>
                </c:pt>
                <c:pt idx="4">
                  <c:v>Торговля</c:v>
                </c:pt>
                <c:pt idx="5">
                  <c:v>Иные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66</c:v>
                </c:pt>
                <c:pt idx="1">
                  <c:v>14.9</c:v>
                </c:pt>
                <c:pt idx="2">
                  <c:v>4.3</c:v>
                </c:pt>
                <c:pt idx="3">
                  <c:v>4.3</c:v>
                </c:pt>
                <c:pt idx="4">
                  <c:v>2.2000000000000002</c:v>
                </c:pt>
                <c:pt idx="5">
                  <c:v>8.5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44C-4585-BBAF-5565F358EEC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ontserrat" panose="00000500000000000000" pitchFamily="2" charset="-52"/>
        </a:defRPr>
      </a:pPr>
      <a:endParaRPr lang="ru-RU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Граждане ЕАЭС</c:v>
                </c:pt>
              </c:strCache>
            </c:strRef>
          </c:tx>
          <c:spPr>
            <a:solidFill>
              <a:srgbClr val="67B7EA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7318181818181819"/>
                  <c:y val="-8.0843973490926958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6997474747474725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1489A"/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2019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4297</c:v>
                </c:pt>
                <c:pt idx="1">
                  <c:v>4234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основании РВП и вида на жительство</c:v>
                </c:pt>
              </c:strCache>
            </c:strRef>
          </c:tx>
          <c:spPr>
            <a:solidFill>
              <a:srgbClr val="E4471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6035353535353536"/>
                  <c:y val="-4.0421986745463479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6035353535353536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1489A"/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2019 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705</c:v>
                </c:pt>
                <c:pt idx="1">
                  <c:v>708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Из них по патентам</c:v>
                </c:pt>
              </c:strCache>
            </c:strRef>
          </c:tx>
          <c:spPr>
            <a:solidFill>
              <a:srgbClr val="DFDFD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6356060606060607"/>
                  <c:y val="-4.0421986745463479E-1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6997474747474747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1489A"/>
                    </a:solidFill>
                    <a:latin typeface="Montserrat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2018 г.</c:v>
                </c:pt>
                <c:pt idx="1">
                  <c:v>2019 г.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7238</c:v>
                </c:pt>
                <c:pt idx="1">
                  <c:v>7289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1531345248"/>
        <c:axId val="-1531334368"/>
      </c:barChart>
      <c:catAx>
        <c:axId val="-1531345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1489A"/>
                </a:solidFill>
                <a:latin typeface="Montserrat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-1531334368"/>
        <c:crosses val="autoZero"/>
        <c:auto val="1"/>
        <c:lblAlgn val="ctr"/>
        <c:lblOffset val="100"/>
        <c:noMultiLvlLbl val="0"/>
      </c:catAx>
      <c:valAx>
        <c:axId val="-15313343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531345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ontserrat" panose="00000500000000000000" pitchFamily="2" charset="-52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E598EB-B85B-470B-9D96-33A9483B865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922170-8B97-4725-8730-86C6847087B4}">
      <dgm:prSet phldrT="[Текст]" custT="1"/>
      <dgm:spPr>
        <a:solidFill>
          <a:srgbClr val="DFDFDF"/>
        </a:solidFill>
      </dgm:spPr>
      <dgm:t>
        <a:bodyPr lIns="72000"/>
        <a:lstStyle/>
        <a:p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Рабочая сила – 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1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81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,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6</a:t>
          </a:r>
          <a:r>
            <a:rPr lang="ru-RU" sz="1400" b="1" kern="1200" dirty="0" smtClean="0">
              <a:ln w="0"/>
              <a:solidFill>
                <a:srgbClr val="01489A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 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тыс. человек</a:t>
          </a:r>
          <a:endParaRPr lang="ru-RU" sz="1200" kern="1200" dirty="0">
            <a:ln w="0"/>
            <a:solidFill>
              <a:srgbClr val="01489A"/>
            </a:solidFill>
            <a:latin typeface="Montserrat" panose="00000500000000000000" pitchFamily="2" charset="-52"/>
            <a:ea typeface="+mn-ea"/>
            <a:cs typeface="Times New Roman" panose="02020603050405020304" pitchFamily="18" charset="0"/>
          </a:endParaRPr>
        </a:p>
      </dgm:t>
    </dgm:pt>
    <dgm:pt modelId="{8CE275A8-577A-4EE5-A98D-7D7D226FDC43}" type="parTrans" cxnId="{41363E25-6D22-480B-8553-35DA12BB0AA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D91820-3636-495F-B309-90FE9555E090}" type="sibTrans" cxnId="{41363E25-6D22-480B-8553-35DA12BB0AA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1A1E57-B5A7-4E1F-93B2-545D11998CEE}">
      <dgm:prSet phldrT="[Текст]" custT="1"/>
      <dgm:spPr>
        <a:solidFill>
          <a:srgbClr val="DFDFDF"/>
        </a:solidFill>
      </dgm:spPr>
      <dgm:t>
        <a:bodyPr lIns="72000" rIns="72000"/>
        <a:lstStyle/>
        <a:p>
          <a:pPr algn="l">
            <a:lnSpc>
              <a:spcPct val="100000"/>
            </a:lnSpc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Лица, имеющие - 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17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4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,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5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 тыс. человек, из них:</a:t>
          </a:r>
        </a:p>
        <a:p>
          <a:pPr algn="l">
            <a:lnSpc>
              <a:spcPct val="100000"/>
            </a:lnSpc>
          </a:pPr>
          <a:endParaRPr lang="ru-RU" sz="600" kern="1200" dirty="0" smtClean="0">
            <a:ln w="0"/>
            <a:solidFill>
              <a:srgbClr val="01489A"/>
            </a:solidFill>
            <a:latin typeface="Montserrat" panose="00000500000000000000" pitchFamily="2" charset="-52"/>
            <a:cs typeface="Times New Roman" panose="02020603050405020304" pitchFamily="18" charset="0"/>
          </a:endParaRPr>
        </a:p>
        <a:p>
          <a:pPr algn="l">
            <a:lnSpc>
              <a:spcPct val="100000"/>
            </a:lnSpc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	Город</a:t>
          </a:r>
          <a:r>
            <a:rPr lang="en-US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 -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 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1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42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,7 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тыс. человек</a:t>
          </a:r>
        </a:p>
        <a:p>
          <a:pPr algn="r">
            <a:lnSpc>
              <a:spcPct val="100000"/>
            </a:lnSpc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(</a:t>
          </a:r>
          <a:r>
            <a:rPr lang="ru-RU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81,</a:t>
          </a:r>
          <a:r>
            <a:rPr lang="en-US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8</a:t>
          </a:r>
          <a:r>
            <a:rPr lang="ru-RU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%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)</a:t>
          </a:r>
          <a:endParaRPr lang="ru-RU" sz="700" kern="1200" dirty="0" smtClean="0">
            <a:ln w="0"/>
            <a:solidFill>
              <a:srgbClr val="01489A"/>
            </a:solidFill>
            <a:latin typeface="Montserrat" panose="00000500000000000000" pitchFamily="2" charset="-52"/>
            <a:cs typeface="Times New Roman" panose="02020603050405020304" pitchFamily="18" charset="0"/>
          </a:endParaRPr>
        </a:p>
        <a:p>
          <a:pPr algn="l">
            <a:lnSpc>
              <a:spcPct val="100000"/>
            </a:lnSpc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	Село - 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3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1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,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8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 тыс. человек</a:t>
          </a:r>
        </a:p>
        <a:p>
          <a:pPr algn="r">
            <a:lnSpc>
              <a:spcPct val="100000"/>
            </a:lnSpc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(</a:t>
          </a:r>
          <a:r>
            <a:rPr lang="ru-RU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18,</a:t>
          </a:r>
          <a:r>
            <a:rPr lang="en-US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2</a:t>
          </a:r>
          <a:r>
            <a:rPr lang="ru-RU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%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)</a:t>
          </a:r>
          <a:endParaRPr lang="ru-RU" sz="1400" kern="1200" dirty="0">
            <a:solidFill>
              <a:srgbClr val="01489A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CB2B65-CA5A-486C-95CC-37E721E24695}" type="parTrans" cxnId="{9ECFC20D-B01C-42E2-9E5C-76FEE23AC332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071C2B-51D0-426C-A631-3E1CE3EBF814}" type="sibTrans" cxnId="{9ECFC20D-B01C-42E2-9E5C-76FEE23AC332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721F3E-772F-47E5-92FC-3D0A3DAF300C}">
      <dgm:prSet phldrT="[Текст]" custT="1"/>
      <dgm:spPr>
        <a:solidFill>
          <a:srgbClr val="DFDFDF"/>
        </a:solidFill>
      </dgm:spPr>
      <dgm:t>
        <a:bodyPr lIns="72000"/>
        <a:lstStyle/>
        <a:p>
          <a:pPr>
            <a:lnSpc>
              <a:spcPct val="100000"/>
            </a:lnSpc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Лица, не имеющие работу – 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7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,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1</a:t>
          </a:r>
          <a:r>
            <a:rPr lang="ru-RU" sz="12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 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тыс. человек</a:t>
          </a:r>
          <a:endParaRPr lang="ru-RU" sz="1200" kern="1200" dirty="0">
            <a:ln w="0"/>
            <a:solidFill>
              <a:srgbClr val="01489A"/>
            </a:solidFill>
            <a:latin typeface="Montserrat" panose="00000500000000000000" pitchFamily="2" charset="-52"/>
            <a:ea typeface="+mn-ea"/>
            <a:cs typeface="Times New Roman" panose="02020603050405020304" pitchFamily="18" charset="0"/>
          </a:endParaRPr>
        </a:p>
      </dgm:t>
    </dgm:pt>
    <dgm:pt modelId="{22C86A9D-0C8C-494F-A3FD-510300E3E1BF}" type="parTrans" cxnId="{C9378B7C-1A68-4911-B9CB-5CF1B37A65ED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1AE46D-641B-42A9-BBC8-9B8B6B4BCEF0}" type="sibTrans" cxnId="{C9378B7C-1A68-4911-B9CB-5CF1B37A65ED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D1A797-B99D-4D46-A82A-AA397DB5E2B2}" type="pres">
      <dgm:prSet presAssocID="{45E598EB-B85B-470B-9D96-33A9483B865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5BADA9-98C4-4048-897F-1FB23219A748}" type="pres">
      <dgm:prSet presAssocID="{3C922170-8B97-4725-8730-86C6847087B4}" presName="parentLin" presStyleCnt="0"/>
      <dgm:spPr/>
    </dgm:pt>
    <dgm:pt modelId="{883D8436-1F23-4296-A227-99C5E89E1A8D}" type="pres">
      <dgm:prSet presAssocID="{3C922170-8B97-4725-8730-86C6847087B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47252CD-AEE7-47F2-B5A0-8C6F1BBBAEEA}" type="pres">
      <dgm:prSet presAssocID="{3C922170-8B97-4725-8730-86C6847087B4}" presName="parentText" presStyleLbl="node1" presStyleIdx="0" presStyleCnt="3" custScaleX="64913" custScaleY="68943" custLinFactNeighborX="-491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8588C7-758B-4DFE-9BD8-2BE6FBCC3C14}" type="pres">
      <dgm:prSet presAssocID="{3C922170-8B97-4725-8730-86C6847087B4}" presName="negativeSpace" presStyleCnt="0"/>
      <dgm:spPr/>
    </dgm:pt>
    <dgm:pt modelId="{B71F5718-4FD4-4EC4-B22E-1CD6A173C8BB}" type="pres">
      <dgm:prSet presAssocID="{3C922170-8B97-4725-8730-86C6847087B4}" presName="childText" presStyleLbl="conFgAcc1" presStyleIdx="0" presStyleCnt="3" custScaleX="50349" custScaleY="68943">
        <dgm:presLayoutVars>
          <dgm:bulletEnabled val="1"/>
        </dgm:presLayoutVars>
      </dgm:prSet>
      <dgm:spPr/>
    </dgm:pt>
    <dgm:pt modelId="{9E457D35-E954-4E4B-B75E-6696D6A6B4F1}" type="pres">
      <dgm:prSet presAssocID="{6AD91820-3636-495F-B309-90FE9555E090}" presName="spaceBetweenRectangles" presStyleCnt="0"/>
      <dgm:spPr/>
    </dgm:pt>
    <dgm:pt modelId="{D1EAA24B-3944-438E-9E17-0873CDD4C139}" type="pres">
      <dgm:prSet presAssocID="{791A1E57-B5A7-4E1F-93B2-545D11998CEE}" presName="parentLin" presStyleCnt="0"/>
      <dgm:spPr/>
    </dgm:pt>
    <dgm:pt modelId="{37862BE3-0469-4F25-8AFB-23315350E02A}" type="pres">
      <dgm:prSet presAssocID="{791A1E57-B5A7-4E1F-93B2-545D11998CE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93BB732-65DE-4D5B-BBEE-7A30EB14EA81}" type="pres">
      <dgm:prSet presAssocID="{791A1E57-B5A7-4E1F-93B2-545D11998CEE}" presName="parentText" presStyleLbl="node1" presStyleIdx="1" presStyleCnt="3" custScaleX="64913" custScaleY="295391" custLinFactNeighborX="-491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5B4D5B-3BFC-4E12-984B-5BDBA38D17D0}" type="pres">
      <dgm:prSet presAssocID="{791A1E57-B5A7-4E1F-93B2-545D11998CEE}" presName="negativeSpace" presStyleCnt="0"/>
      <dgm:spPr/>
    </dgm:pt>
    <dgm:pt modelId="{CB2762A5-3711-41D1-83EB-80EE958CF015}" type="pres">
      <dgm:prSet presAssocID="{791A1E57-B5A7-4E1F-93B2-545D11998CEE}" presName="childText" presStyleLbl="conFgAcc1" presStyleIdx="1" presStyleCnt="3" custScaleX="50349" custScaleY="68943">
        <dgm:presLayoutVars>
          <dgm:bulletEnabled val="1"/>
        </dgm:presLayoutVars>
      </dgm:prSet>
      <dgm:spPr/>
    </dgm:pt>
    <dgm:pt modelId="{A9D37E1C-D968-4F3C-986A-83AC21DD809D}" type="pres">
      <dgm:prSet presAssocID="{27071C2B-51D0-426C-A631-3E1CE3EBF814}" presName="spaceBetweenRectangles" presStyleCnt="0"/>
      <dgm:spPr/>
    </dgm:pt>
    <dgm:pt modelId="{DF91DB26-A997-4FAB-A2CC-0D5B0C467DAC}" type="pres">
      <dgm:prSet presAssocID="{43721F3E-772F-47E5-92FC-3D0A3DAF300C}" presName="parentLin" presStyleCnt="0"/>
      <dgm:spPr/>
    </dgm:pt>
    <dgm:pt modelId="{2DB71554-F2AE-48C3-BD25-9C90425FD4DE}" type="pres">
      <dgm:prSet presAssocID="{43721F3E-772F-47E5-92FC-3D0A3DAF300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C2EF877-6B65-4018-AFAE-E88624889200}" type="pres">
      <dgm:prSet presAssocID="{43721F3E-772F-47E5-92FC-3D0A3DAF300C}" presName="parentText" presStyleLbl="node1" presStyleIdx="2" presStyleCnt="3" custScaleX="64913" custScaleY="86451" custLinFactNeighborX="-49123" custLinFactNeighborY="1679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9C0201-B9F8-4BC2-A4A8-1A9765294A3A}" type="pres">
      <dgm:prSet presAssocID="{43721F3E-772F-47E5-92FC-3D0A3DAF300C}" presName="negativeSpace" presStyleCnt="0"/>
      <dgm:spPr/>
    </dgm:pt>
    <dgm:pt modelId="{0A69E071-D6EC-4206-91AA-9A203CB380EE}" type="pres">
      <dgm:prSet presAssocID="{43721F3E-772F-47E5-92FC-3D0A3DAF300C}" presName="childText" presStyleLbl="conFgAcc1" presStyleIdx="2" presStyleCnt="3" custScaleX="52904" custScaleY="130919" custLinFactNeighborX="-1015" custLinFactNeighborY="3848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</dgm:ptLst>
  <dgm:cxnLst>
    <dgm:cxn modelId="{B3D9DA65-BD51-4FA2-85C1-3F40DA4ABA51}" type="presOf" srcId="{3C922170-8B97-4725-8730-86C6847087B4}" destId="{747252CD-AEE7-47F2-B5A0-8C6F1BBBAEEA}" srcOrd="1" destOrd="0" presId="urn:microsoft.com/office/officeart/2005/8/layout/list1"/>
    <dgm:cxn modelId="{C9378B7C-1A68-4911-B9CB-5CF1B37A65ED}" srcId="{45E598EB-B85B-470B-9D96-33A9483B8652}" destId="{43721F3E-772F-47E5-92FC-3D0A3DAF300C}" srcOrd="2" destOrd="0" parTransId="{22C86A9D-0C8C-494F-A3FD-510300E3E1BF}" sibTransId="{5E1AE46D-641B-42A9-BBC8-9B8B6B4BCEF0}"/>
    <dgm:cxn modelId="{9ECFC20D-B01C-42E2-9E5C-76FEE23AC332}" srcId="{45E598EB-B85B-470B-9D96-33A9483B8652}" destId="{791A1E57-B5A7-4E1F-93B2-545D11998CEE}" srcOrd="1" destOrd="0" parTransId="{01CB2B65-CA5A-486C-95CC-37E721E24695}" sibTransId="{27071C2B-51D0-426C-A631-3E1CE3EBF814}"/>
    <dgm:cxn modelId="{E25AED31-02A1-4C50-B2CE-EB2DF700A4AB}" type="presOf" srcId="{791A1E57-B5A7-4E1F-93B2-545D11998CEE}" destId="{37862BE3-0469-4F25-8AFB-23315350E02A}" srcOrd="0" destOrd="0" presId="urn:microsoft.com/office/officeart/2005/8/layout/list1"/>
    <dgm:cxn modelId="{55F855B6-E87B-4471-ADF9-C19AC69440A9}" type="presOf" srcId="{45E598EB-B85B-470B-9D96-33A9483B8652}" destId="{07D1A797-B99D-4D46-A82A-AA397DB5E2B2}" srcOrd="0" destOrd="0" presId="urn:microsoft.com/office/officeart/2005/8/layout/list1"/>
    <dgm:cxn modelId="{26D58C3C-A882-4182-977A-42781C3AE15D}" type="presOf" srcId="{3C922170-8B97-4725-8730-86C6847087B4}" destId="{883D8436-1F23-4296-A227-99C5E89E1A8D}" srcOrd="0" destOrd="0" presId="urn:microsoft.com/office/officeart/2005/8/layout/list1"/>
    <dgm:cxn modelId="{58BDFB88-FFBC-40B4-AA52-3DEFEB12782F}" type="presOf" srcId="{791A1E57-B5A7-4E1F-93B2-545D11998CEE}" destId="{D93BB732-65DE-4D5B-BBEE-7A30EB14EA81}" srcOrd="1" destOrd="0" presId="urn:microsoft.com/office/officeart/2005/8/layout/list1"/>
    <dgm:cxn modelId="{6CF99FD9-1A5A-48F2-B3C0-3EA3354D2DF5}" type="presOf" srcId="{43721F3E-772F-47E5-92FC-3D0A3DAF300C}" destId="{BC2EF877-6B65-4018-AFAE-E88624889200}" srcOrd="1" destOrd="0" presId="urn:microsoft.com/office/officeart/2005/8/layout/list1"/>
    <dgm:cxn modelId="{4049B363-D7E7-4276-B168-A11BFF0C0FD3}" type="presOf" srcId="{43721F3E-772F-47E5-92FC-3D0A3DAF300C}" destId="{2DB71554-F2AE-48C3-BD25-9C90425FD4DE}" srcOrd="0" destOrd="0" presId="urn:microsoft.com/office/officeart/2005/8/layout/list1"/>
    <dgm:cxn modelId="{41363E25-6D22-480B-8553-35DA12BB0AAF}" srcId="{45E598EB-B85B-470B-9D96-33A9483B8652}" destId="{3C922170-8B97-4725-8730-86C6847087B4}" srcOrd="0" destOrd="0" parTransId="{8CE275A8-577A-4EE5-A98D-7D7D226FDC43}" sibTransId="{6AD91820-3636-495F-B309-90FE9555E090}"/>
    <dgm:cxn modelId="{1177BD0E-3B70-418A-9F9D-AC27DC8CA09B}" type="presParOf" srcId="{07D1A797-B99D-4D46-A82A-AA397DB5E2B2}" destId="{8F5BADA9-98C4-4048-897F-1FB23219A748}" srcOrd="0" destOrd="0" presId="urn:microsoft.com/office/officeart/2005/8/layout/list1"/>
    <dgm:cxn modelId="{90DEF711-D659-43F3-A7E0-51D4DF420A42}" type="presParOf" srcId="{8F5BADA9-98C4-4048-897F-1FB23219A748}" destId="{883D8436-1F23-4296-A227-99C5E89E1A8D}" srcOrd="0" destOrd="0" presId="urn:microsoft.com/office/officeart/2005/8/layout/list1"/>
    <dgm:cxn modelId="{3C257F37-92D7-4B6D-8F74-18914CB64860}" type="presParOf" srcId="{8F5BADA9-98C4-4048-897F-1FB23219A748}" destId="{747252CD-AEE7-47F2-B5A0-8C6F1BBBAEEA}" srcOrd="1" destOrd="0" presId="urn:microsoft.com/office/officeart/2005/8/layout/list1"/>
    <dgm:cxn modelId="{9A578E95-8D9A-4072-B675-F882CA89DB5C}" type="presParOf" srcId="{07D1A797-B99D-4D46-A82A-AA397DB5E2B2}" destId="{FC8588C7-758B-4DFE-9BD8-2BE6FBCC3C14}" srcOrd="1" destOrd="0" presId="urn:microsoft.com/office/officeart/2005/8/layout/list1"/>
    <dgm:cxn modelId="{7F15BD52-491E-4AC2-92C1-21D295C7EC8B}" type="presParOf" srcId="{07D1A797-B99D-4D46-A82A-AA397DB5E2B2}" destId="{B71F5718-4FD4-4EC4-B22E-1CD6A173C8BB}" srcOrd="2" destOrd="0" presId="urn:microsoft.com/office/officeart/2005/8/layout/list1"/>
    <dgm:cxn modelId="{BC6A6159-21BA-4B4D-8B7F-0B9278078D1F}" type="presParOf" srcId="{07D1A797-B99D-4D46-A82A-AA397DB5E2B2}" destId="{9E457D35-E954-4E4B-B75E-6696D6A6B4F1}" srcOrd="3" destOrd="0" presId="urn:microsoft.com/office/officeart/2005/8/layout/list1"/>
    <dgm:cxn modelId="{C6631D82-9B7B-4B92-998D-77E4C0F81251}" type="presParOf" srcId="{07D1A797-B99D-4D46-A82A-AA397DB5E2B2}" destId="{D1EAA24B-3944-438E-9E17-0873CDD4C139}" srcOrd="4" destOrd="0" presId="urn:microsoft.com/office/officeart/2005/8/layout/list1"/>
    <dgm:cxn modelId="{1B58E9AF-1ACD-4A61-9560-1C24F7F7B700}" type="presParOf" srcId="{D1EAA24B-3944-438E-9E17-0873CDD4C139}" destId="{37862BE3-0469-4F25-8AFB-23315350E02A}" srcOrd="0" destOrd="0" presId="urn:microsoft.com/office/officeart/2005/8/layout/list1"/>
    <dgm:cxn modelId="{49D8B2F3-9BA0-40A0-818A-BD1CDB5035BD}" type="presParOf" srcId="{D1EAA24B-3944-438E-9E17-0873CDD4C139}" destId="{D93BB732-65DE-4D5B-BBEE-7A30EB14EA81}" srcOrd="1" destOrd="0" presId="urn:microsoft.com/office/officeart/2005/8/layout/list1"/>
    <dgm:cxn modelId="{CC9D3627-984D-459C-9715-E160EB4AEC51}" type="presParOf" srcId="{07D1A797-B99D-4D46-A82A-AA397DB5E2B2}" destId="{9D5B4D5B-3BFC-4E12-984B-5BDBA38D17D0}" srcOrd="5" destOrd="0" presId="urn:microsoft.com/office/officeart/2005/8/layout/list1"/>
    <dgm:cxn modelId="{13762D56-C4BD-4DC6-AFD3-5B149B6D73F4}" type="presParOf" srcId="{07D1A797-B99D-4D46-A82A-AA397DB5E2B2}" destId="{CB2762A5-3711-41D1-83EB-80EE958CF015}" srcOrd="6" destOrd="0" presId="urn:microsoft.com/office/officeart/2005/8/layout/list1"/>
    <dgm:cxn modelId="{5A4013C2-34C2-4FD3-AF49-C8DB77D23ED5}" type="presParOf" srcId="{07D1A797-B99D-4D46-A82A-AA397DB5E2B2}" destId="{A9D37E1C-D968-4F3C-986A-83AC21DD809D}" srcOrd="7" destOrd="0" presId="urn:microsoft.com/office/officeart/2005/8/layout/list1"/>
    <dgm:cxn modelId="{58339A13-972C-4F35-B568-5886F2069CF2}" type="presParOf" srcId="{07D1A797-B99D-4D46-A82A-AA397DB5E2B2}" destId="{DF91DB26-A997-4FAB-A2CC-0D5B0C467DAC}" srcOrd="8" destOrd="0" presId="urn:microsoft.com/office/officeart/2005/8/layout/list1"/>
    <dgm:cxn modelId="{E1DAC3E2-231F-43BF-BBBF-9C3BC8386580}" type="presParOf" srcId="{DF91DB26-A997-4FAB-A2CC-0D5B0C467DAC}" destId="{2DB71554-F2AE-48C3-BD25-9C90425FD4DE}" srcOrd="0" destOrd="0" presId="urn:microsoft.com/office/officeart/2005/8/layout/list1"/>
    <dgm:cxn modelId="{52FF51F5-4F72-41D5-911F-7D732D60DAD2}" type="presParOf" srcId="{DF91DB26-A997-4FAB-A2CC-0D5B0C467DAC}" destId="{BC2EF877-6B65-4018-AFAE-E88624889200}" srcOrd="1" destOrd="0" presId="urn:microsoft.com/office/officeart/2005/8/layout/list1"/>
    <dgm:cxn modelId="{85986947-340C-4928-84BB-7B6D4A490E5B}" type="presParOf" srcId="{07D1A797-B99D-4D46-A82A-AA397DB5E2B2}" destId="{699C0201-B9F8-4BC2-A4A8-1A9765294A3A}" srcOrd="9" destOrd="0" presId="urn:microsoft.com/office/officeart/2005/8/layout/list1"/>
    <dgm:cxn modelId="{57014263-C671-4AD2-A30F-5AB55EAAEA12}" type="presParOf" srcId="{07D1A797-B99D-4D46-A82A-AA397DB5E2B2}" destId="{0A69E071-D6EC-4206-91AA-9A203CB380E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1C7C62-9E36-492D-B556-F7689DA163CC}" type="doc">
      <dgm:prSet loTypeId="urn:microsoft.com/office/officeart/2005/8/layout/vProcess5" loCatId="process" qsTypeId="urn:microsoft.com/office/officeart/2005/8/quickstyle/simple5" qsCatId="simple" csTypeId="urn:microsoft.com/office/officeart/2005/8/colors/colorful1" csCatId="colorful" phldr="1"/>
      <dgm:spPr/>
    </dgm:pt>
    <dgm:pt modelId="{552E99FA-12B1-4DAB-8D49-26CF06919F2D}">
      <dgm:prSet phldrT="[Текст]" custT="1"/>
      <dgm:spPr>
        <a:solidFill>
          <a:srgbClr val="01489A"/>
        </a:solidFill>
      </dgm:spPr>
      <dgm:t>
        <a:bodyPr/>
        <a:lstStyle/>
        <a:p>
          <a:r>
            <a:rPr lang="ru-RU" sz="1600" dirty="0" smtClean="0">
              <a:latin typeface="Montserrat" panose="00000500000000000000" pitchFamily="2" charset="-52"/>
              <a:cs typeface="Times New Roman" panose="02020603050405020304" pitchFamily="18" charset="0"/>
            </a:rPr>
            <a:t>Оказано государственных услуг</a:t>
          </a:r>
          <a:endParaRPr lang="ru-RU" sz="1600" dirty="0">
            <a:latin typeface="Montserrat" panose="00000500000000000000" pitchFamily="2" charset="-52"/>
            <a:cs typeface="Times New Roman" panose="02020603050405020304" pitchFamily="18" charset="0"/>
          </a:endParaRPr>
        </a:p>
      </dgm:t>
    </dgm:pt>
    <dgm:pt modelId="{189A63C0-08E8-4B03-8C54-66A867D0B960}" type="parTrans" cxnId="{C754AD7B-F873-488C-ADA8-82190A3DD81E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9AAC3890-9674-41CD-B262-7C480C411B26}" type="sibTrans" cxnId="{C754AD7B-F873-488C-ADA8-82190A3DD81E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8C6565F1-A5AB-40A7-B0B4-5A1DAF5A3CE8}" type="pres">
      <dgm:prSet presAssocID="{9B1C7C62-9E36-492D-B556-F7689DA163CC}" presName="outerComposite" presStyleCnt="0">
        <dgm:presLayoutVars>
          <dgm:chMax val="5"/>
          <dgm:dir/>
          <dgm:resizeHandles val="exact"/>
        </dgm:presLayoutVars>
      </dgm:prSet>
      <dgm:spPr/>
    </dgm:pt>
    <dgm:pt modelId="{9CE0E642-6662-48B2-B910-960B3F3F9336}" type="pres">
      <dgm:prSet presAssocID="{9B1C7C62-9E36-492D-B556-F7689DA163CC}" presName="dummyMaxCanvas" presStyleCnt="0">
        <dgm:presLayoutVars/>
      </dgm:prSet>
      <dgm:spPr/>
    </dgm:pt>
    <dgm:pt modelId="{B0B28146-9540-4EB0-A73E-81FED105E1E4}" type="pres">
      <dgm:prSet presAssocID="{9B1C7C62-9E36-492D-B556-F7689DA163CC}" presName="OneNode_1" presStyleLbl="node1" presStyleIdx="0" presStyleCnt="1" custScaleY="156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D3D701-2CEA-4813-A9F8-62649C74BF9D}" type="presOf" srcId="{552E99FA-12B1-4DAB-8D49-26CF06919F2D}" destId="{B0B28146-9540-4EB0-A73E-81FED105E1E4}" srcOrd="0" destOrd="0" presId="urn:microsoft.com/office/officeart/2005/8/layout/vProcess5"/>
    <dgm:cxn modelId="{3D087278-524B-4BB4-9A93-0440FC9AD9E7}" type="presOf" srcId="{9B1C7C62-9E36-492D-B556-F7689DA163CC}" destId="{8C6565F1-A5AB-40A7-B0B4-5A1DAF5A3CE8}" srcOrd="0" destOrd="0" presId="urn:microsoft.com/office/officeart/2005/8/layout/vProcess5"/>
    <dgm:cxn modelId="{C754AD7B-F873-488C-ADA8-82190A3DD81E}" srcId="{9B1C7C62-9E36-492D-B556-F7689DA163CC}" destId="{552E99FA-12B1-4DAB-8D49-26CF06919F2D}" srcOrd="0" destOrd="0" parTransId="{189A63C0-08E8-4B03-8C54-66A867D0B960}" sibTransId="{9AAC3890-9674-41CD-B262-7C480C411B26}"/>
    <dgm:cxn modelId="{6D061542-9A65-4006-A2FA-B5528FFFD9AF}" type="presParOf" srcId="{8C6565F1-A5AB-40A7-B0B4-5A1DAF5A3CE8}" destId="{9CE0E642-6662-48B2-B910-960B3F3F9336}" srcOrd="0" destOrd="0" presId="urn:microsoft.com/office/officeart/2005/8/layout/vProcess5"/>
    <dgm:cxn modelId="{20A124B7-971E-4B8C-B029-FB9BECF98808}" type="presParOf" srcId="{8C6565F1-A5AB-40A7-B0B4-5A1DAF5A3CE8}" destId="{B0B28146-9540-4EB0-A73E-81FED105E1E4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1C7C62-9E36-492D-B556-F7689DA163CC}" type="doc">
      <dgm:prSet loTypeId="urn:microsoft.com/office/officeart/2005/8/layout/vProcess5" loCatId="process" qsTypeId="urn:microsoft.com/office/officeart/2005/8/quickstyle/simple5" qsCatId="simple" csTypeId="urn:microsoft.com/office/officeart/2005/8/colors/colorful1" csCatId="colorful" phldr="1"/>
      <dgm:spPr/>
    </dgm:pt>
    <dgm:pt modelId="{552E99FA-12B1-4DAB-8D49-26CF06919F2D}">
      <dgm:prSet phldrT="[Текст]" custT="1"/>
      <dgm:spPr>
        <a:solidFill>
          <a:srgbClr val="01489A"/>
        </a:solidFill>
      </dgm:spPr>
      <dgm:t>
        <a:bodyPr/>
        <a:lstStyle/>
        <a:p>
          <a:r>
            <a:rPr lang="ru-RU" sz="1600" dirty="0" smtClean="0">
              <a:latin typeface="Montserrat" panose="00000500000000000000" pitchFamily="2" charset="-52"/>
              <a:cs typeface="Times New Roman" panose="02020603050405020304" pitchFamily="18" charset="0"/>
            </a:rPr>
            <a:t>Организованы стажировки</a:t>
          </a:r>
        </a:p>
        <a:p>
          <a:r>
            <a:rPr lang="ru-RU" sz="1600" dirty="0" smtClean="0">
              <a:latin typeface="Montserrat" panose="00000500000000000000" pitchFamily="2" charset="-52"/>
              <a:cs typeface="Times New Roman" panose="02020603050405020304" pitchFamily="18" charset="0"/>
            </a:rPr>
            <a:t>для </a:t>
          </a:r>
          <a:r>
            <a:rPr lang="ru-RU" sz="2400" dirty="0" smtClean="0">
              <a:solidFill>
                <a:srgbClr val="E4471E"/>
              </a:solidFill>
              <a:latin typeface="Montserrat Medium" panose="00000600000000000000" pitchFamily="50" charset="-52"/>
              <a:cs typeface="Times New Roman" panose="02020603050405020304" pitchFamily="18" charset="0"/>
            </a:rPr>
            <a:t>8</a:t>
          </a:r>
          <a:r>
            <a:rPr lang="ru-RU" sz="1600" dirty="0" smtClean="0">
              <a:latin typeface="Montserrat" panose="00000500000000000000" pitchFamily="2" charset="-52"/>
              <a:cs typeface="Times New Roman" panose="02020603050405020304" pitchFamily="18" charset="0"/>
            </a:rPr>
            <a:t> молодых специалистов:</a:t>
          </a:r>
        </a:p>
      </dgm:t>
    </dgm:pt>
    <dgm:pt modelId="{189A63C0-08E8-4B03-8C54-66A867D0B960}" type="parTrans" cxnId="{C754AD7B-F873-488C-ADA8-82190A3DD81E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9AAC3890-9674-41CD-B262-7C480C411B26}" type="sibTrans" cxnId="{C754AD7B-F873-488C-ADA8-82190A3DD81E}">
      <dgm:prSet/>
      <dgm:spPr/>
      <dgm:t>
        <a:bodyPr/>
        <a:lstStyle/>
        <a:p>
          <a:endParaRPr lang="ru-RU">
            <a:latin typeface="Montserrat" panose="00000500000000000000" pitchFamily="2" charset="-52"/>
          </a:endParaRPr>
        </a:p>
      </dgm:t>
    </dgm:pt>
    <dgm:pt modelId="{8C6565F1-A5AB-40A7-B0B4-5A1DAF5A3CE8}" type="pres">
      <dgm:prSet presAssocID="{9B1C7C62-9E36-492D-B556-F7689DA163CC}" presName="outerComposite" presStyleCnt="0">
        <dgm:presLayoutVars>
          <dgm:chMax val="5"/>
          <dgm:dir/>
          <dgm:resizeHandles val="exact"/>
        </dgm:presLayoutVars>
      </dgm:prSet>
      <dgm:spPr/>
    </dgm:pt>
    <dgm:pt modelId="{9CE0E642-6662-48B2-B910-960B3F3F9336}" type="pres">
      <dgm:prSet presAssocID="{9B1C7C62-9E36-492D-B556-F7689DA163CC}" presName="dummyMaxCanvas" presStyleCnt="0">
        <dgm:presLayoutVars/>
      </dgm:prSet>
      <dgm:spPr/>
    </dgm:pt>
    <dgm:pt modelId="{B0B28146-9540-4EB0-A73E-81FED105E1E4}" type="pres">
      <dgm:prSet presAssocID="{9B1C7C62-9E36-492D-B556-F7689DA163CC}" presName="OneNode_1" presStyleLbl="node1" presStyleIdx="0" presStyleCnt="1" custScaleY="151294" custLinFactNeighborY="154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E1E923-F42B-438B-AFEE-390875507A5A}" type="presOf" srcId="{9B1C7C62-9E36-492D-B556-F7689DA163CC}" destId="{8C6565F1-A5AB-40A7-B0B4-5A1DAF5A3CE8}" srcOrd="0" destOrd="0" presId="urn:microsoft.com/office/officeart/2005/8/layout/vProcess5"/>
    <dgm:cxn modelId="{F82247A0-BA1F-4A90-9132-AA03B142C9DB}" type="presOf" srcId="{552E99FA-12B1-4DAB-8D49-26CF06919F2D}" destId="{B0B28146-9540-4EB0-A73E-81FED105E1E4}" srcOrd="0" destOrd="0" presId="urn:microsoft.com/office/officeart/2005/8/layout/vProcess5"/>
    <dgm:cxn modelId="{C754AD7B-F873-488C-ADA8-82190A3DD81E}" srcId="{9B1C7C62-9E36-492D-B556-F7689DA163CC}" destId="{552E99FA-12B1-4DAB-8D49-26CF06919F2D}" srcOrd="0" destOrd="0" parTransId="{189A63C0-08E8-4B03-8C54-66A867D0B960}" sibTransId="{9AAC3890-9674-41CD-B262-7C480C411B26}"/>
    <dgm:cxn modelId="{1F2428EA-13DD-43F5-BB08-7168B719E6B4}" type="presParOf" srcId="{8C6565F1-A5AB-40A7-B0B4-5A1DAF5A3CE8}" destId="{9CE0E642-6662-48B2-B910-960B3F3F9336}" srcOrd="0" destOrd="0" presId="urn:microsoft.com/office/officeart/2005/8/layout/vProcess5"/>
    <dgm:cxn modelId="{DB228CB5-C776-4805-8A92-B298C9F9FC85}" type="presParOf" srcId="{8C6565F1-A5AB-40A7-B0B4-5A1DAF5A3CE8}" destId="{B0B28146-9540-4EB0-A73E-81FED105E1E4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9CD2C26-CC64-4D11-9025-6D52EF42AC0C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8BB3D5-262A-488D-A1C4-8DDA577070E0}">
      <dgm:prSet phldrT="[Текст]" custT="1"/>
      <dgm:spPr>
        <a:solidFill>
          <a:srgbClr val="DFDFDF"/>
        </a:solidFill>
      </dgm:spPr>
      <dgm:t>
        <a:bodyPr/>
        <a:lstStyle/>
        <a:p>
          <a:pPr algn="l"/>
          <a:r>
            <a:rPr lang="ru-RU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сохранение стабильной ситуации на рынке труда Камчатского края</a:t>
          </a:r>
          <a:endParaRPr lang="ru-RU" sz="1400" dirty="0" smtClean="0">
            <a:solidFill>
              <a:srgbClr val="01489A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D0814A-D66D-44FD-831D-08EF306FD346}" type="parTrans" cxnId="{5FD72C99-AC6B-4CE0-B065-E9E20FDA6B77}">
      <dgm:prSet/>
      <dgm:spPr/>
      <dgm:t>
        <a:bodyPr/>
        <a:lstStyle/>
        <a:p>
          <a:pPr algn="l"/>
          <a:endParaRPr lang="ru-RU" sz="1400">
            <a:solidFill>
              <a:schemeClr val="bg1"/>
            </a:solidFill>
          </a:endParaRPr>
        </a:p>
      </dgm:t>
    </dgm:pt>
    <dgm:pt modelId="{569CDDE6-32CB-4BF2-ABFC-668289109D7E}" type="sibTrans" cxnId="{5FD72C99-AC6B-4CE0-B065-E9E20FDA6B77}">
      <dgm:prSet/>
      <dgm:spPr>
        <a:ln>
          <a:solidFill>
            <a:srgbClr val="E4471E"/>
          </a:solidFill>
        </a:ln>
      </dgm:spPr>
      <dgm:t>
        <a:bodyPr/>
        <a:lstStyle/>
        <a:p>
          <a:pPr algn="l"/>
          <a:endParaRPr lang="ru-RU" sz="1400">
            <a:solidFill>
              <a:schemeClr val="bg1"/>
            </a:solidFill>
          </a:endParaRPr>
        </a:p>
      </dgm:t>
    </dgm:pt>
    <dgm:pt modelId="{E02FC65B-6382-4AA9-A91F-6439B053794A}">
      <dgm:prSet phldrT="[Текст]" custT="1"/>
      <dgm:spPr>
        <a:solidFill>
          <a:srgbClr val="DFDFDF"/>
        </a:solidFill>
      </dgm:spPr>
      <dgm:t>
        <a:bodyPr/>
        <a:lstStyle/>
        <a:p>
          <a:pPr algn="l"/>
          <a:r>
            <a:rPr lang="ru-RU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обеспечение приоритетного трудоустройства жителей Камчатского края</a:t>
          </a:r>
          <a:endParaRPr lang="ru-RU" sz="1400" dirty="0" smtClean="0">
            <a:solidFill>
              <a:srgbClr val="01489A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42007A-9C5C-4DB5-AC16-1FABE6299797}" type="parTrans" cxnId="{2B0E76B2-A057-4145-9137-3AF09C42CD0A}">
      <dgm:prSet/>
      <dgm:spPr/>
      <dgm:t>
        <a:bodyPr/>
        <a:lstStyle/>
        <a:p>
          <a:pPr algn="l"/>
          <a:endParaRPr lang="ru-RU" sz="1400">
            <a:solidFill>
              <a:schemeClr val="bg1"/>
            </a:solidFill>
          </a:endParaRPr>
        </a:p>
      </dgm:t>
    </dgm:pt>
    <dgm:pt modelId="{7D0EB7CB-7D7F-44FD-B5D5-CE0DFF91F57F}" type="sibTrans" cxnId="{2B0E76B2-A057-4145-9137-3AF09C42CD0A}">
      <dgm:prSet/>
      <dgm:spPr/>
      <dgm:t>
        <a:bodyPr/>
        <a:lstStyle/>
        <a:p>
          <a:pPr algn="l"/>
          <a:endParaRPr lang="ru-RU" sz="1400">
            <a:solidFill>
              <a:schemeClr val="bg1"/>
            </a:solidFill>
          </a:endParaRPr>
        </a:p>
      </dgm:t>
    </dgm:pt>
    <dgm:pt modelId="{8C5E99A6-C0AE-42CB-A060-53D7F999471F}">
      <dgm:prSet phldrT="[Текст]" custT="1"/>
      <dgm:spPr>
        <a:solidFill>
          <a:srgbClr val="DFDFDF"/>
        </a:solidFill>
      </dgm:spPr>
      <dgm:t>
        <a:bodyPr/>
        <a:lstStyle/>
        <a:p>
          <a:pPr algn="l"/>
          <a:r>
            <a:rPr lang="ru-RU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устранение структурного несоответствия спроса и предложения</a:t>
          </a:r>
          <a:r>
            <a:rPr lang="en-US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              </a:t>
          </a:r>
          <a:r>
            <a:rPr lang="ru-RU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на рынке труда путем повышения конкурентоспособности граждан, обращающихся в органы службы занятости населения</a:t>
          </a:r>
          <a:endParaRPr lang="ru-RU" sz="1400" dirty="0" smtClean="0">
            <a:solidFill>
              <a:srgbClr val="01489A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2AD7FA-4EC8-4E30-8B0E-86AE4DC2F023}" type="parTrans" cxnId="{B003E2E1-C836-40A9-8CDF-5E4EF8AE2B22}">
      <dgm:prSet/>
      <dgm:spPr/>
      <dgm:t>
        <a:bodyPr/>
        <a:lstStyle/>
        <a:p>
          <a:pPr algn="l"/>
          <a:endParaRPr lang="ru-RU" sz="1400">
            <a:solidFill>
              <a:schemeClr val="bg1"/>
            </a:solidFill>
          </a:endParaRPr>
        </a:p>
      </dgm:t>
    </dgm:pt>
    <dgm:pt modelId="{3845F90F-C0D1-4F69-B045-E6419A9E419B}" type="sibTrans" cxnId="{B003E2E1-C836-40A9-8CDF-5E4EF8AE2B22}">
      <dgm:prSet/>
      <dgm:spPr/>
      <dgm:t>
        <a:bodyPr/>
        <a:lstStyle/>
        <a:p>
          <a:pPr algn="l"/>
          <a:endParaRPr lang="ru-RU" sz="1400">
            <a:solidFill>
              <a:schemeClr val="bg1"/>
            </a:solidFill>
          </a:endParaRPr>
        </a:p>
      </dgm:t>
    </dgm:pt>
    <dgm:pt modelId="{8F18EEC1-130B-4C22-BD80-F2A5FB8E35BE}">
      <dgm:prSet phldrT="[Текст]" custT="1"/>
      <dgm:spPr>
        <a:solidFill>
          <a:srgbClr val="DFDFDF"/>
        </a:solidFill>
      </dgm:spPr>
      <dgm:t>
        <a:bodyPr/>
        <a:lstStyle/>
        <a:p>
          <a:pPr algn="l"/>
          <a:r>
            <a:rPr lang="ru-RU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повышение удовлетворенности работодателей качеством</a:t>
          </a:r>
          <a:r>
            <a:rPr lang="en-US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                              </a:t>
          </a:r>
          <a:r>
            <a:rPr lang="ru-RU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и доступностью трудовых ресурсов необходимой квалификации</a:t>
          </a:r>
          <a:endParaRPr lang="ru-RU" sz="1400" dirty="0" smtClean="0">
            <a:solidFill>
              <a:srgbClr val="01489A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CB54DE-B18D-4D83-B050-75C79722D2F3}" type="parTrans" cxnId="{ACD2652D-07C0-4722-91F6-77773455F766}">
      <dgm:prSet/>
      <dgm:spPr/>
      <dgm:t>
        <a:bodyPr/>
        <a:lstStyle/>
        <a:p>
          <a:pPr algn="l"/>
          <a:endParaRPr lang="ru-RU" sz="1400">
            <a:solidFill>
              <a:schemeClr val="bg1"/>
            </a:solidFill>
          </a:endParaRPr>
        </a:p>
      </dgm:t>
    </dgm:pt>
    <dgm:pt modelId="{D246C8C4-A03B-41AF-958C-E496107162C5}" type="sibTrans" cxnId="{ACD2652D-07C0-4722-91F6-77773455F766}">
      <dgm:prSet/>
      <dgm:spPr/>
      <dgm:t>
        <a:bodyPr/>
        <a:lstStyle/>
        <a:p>
          <a:pPr algn="l"/>
          <a:endParaRPr lang="ru-RU" sz="1400">
            <a:solidFill>
              <a:schemeClr val="bg1"/>
            </a:solidFill>
          </a:endParaRPr>
        </a:p>
      </dgm:t>
    </dgm:pt>
    <dgm:pt modelId="{D95F9615-4348-4049-9CD9-CBB2B375AF98}">
      <dgm:prSet phldrT="[Текст]" custT="1"/>
      <dgm:spPr>
        <a:solidFill>
          <a:srgbClr val="DFDFDF"/>
        </a:solidFill>
      </dgm:spPr>
      <dgm:t>
        <a:bodyPr/>
        <a:lstStyle/>
        <a:p>
          <a:pPr algn="l"/>
          <a:r>
            <a:rPr lang="ru-RU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участие в привлечении и закреплении молодежи</a:t>
          </a:r>
          <a:r>
            <a:rPr lang="en-US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 </a:t>
          </a:r>
          <a:r>
            <a:rPr lang="ru-RU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и квалифицированных кадров  на предприятиях региона</a:t>
          </a:r>
          <a:endParaRPr lang="ru-RU" sz="1400" dirty="0" smtClean="0">
            <a:solidFill>
              <a:srgbClr val="01489A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FCA4D0-A980-4D33-8606-D4E8541B0C74}" type="parTrans" cxnId="{52A9BCF9-2F5C-4847-A69A-63FFBB425EFF}">
      <dgm:prSet/>
      <dgm:spPr/>
      <dgm:t>
        <a:bodyPr/>
        <a:lstStyle/>
        <a:p>
          <a:pPr algn="l"/>
          <a:endParaRPr lang="ru-RU" sz="1400"/>
        </a:p>
      </dgm:t>
    </dgm:pt>
    <dgm:pt modelId="{D997ED23-CB8B-4649-9604-8BBFB1F51D96}" type="sibTrans" cxnId="{52A9BCF9-2F5C-4847-A69A-63FFBB425EFF}">
      <dgm:prSet/>
      <dgm:spPr/>
      <dgm:t>
        <a:bodyPr/>
        <a:lstStyle/>
        <a:p>
          <a:pPr algn="l"/>
          <a:endParaRPr lang="ru-RU" sz="1400"/>
        </a:p>
      </dgm:t>
    </dgm:pt>
    <dgm:pt modelId="{25C9F01F-17BC-427A-B5A7-04E324603A59}">
      <dgm:prSet phldrT="[Текст]" custT="1"/>
      <dgm:spPr>
        <a:solidFill>
          <a:srgbClr val="DFDFDF"/>
        </a:solidFill>
      </dgm:spPr>
      <dgm:t>
        <a:bodyPr/>
        <a:lstStyle/>
        <a:p>
          <a:pPr algn="l"/>
          <a:r>
            <a:rPr lang="ru-RU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обеспечение занятости граждан старшего поколения,</a:t>
          </a:r>
          <a:r>
            <a:rPr lang="en-US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 </a:t>
          </a:r>
          <a:r>
            <a:rPr lang="ru-RU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содействие занятости женщин, имеющих детей дошкольного возраста,</a:t>
          </a:r>
          <a:r>
            <a:rPr lang="en-US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 </a:t>
          </a:r>
          <a:r>
            <a:rPr lang="ru-RU" sz="1400" b="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а также граждан, испытывающих трудности в поиске работы</a:t>
          </a:r>
          <a:endParaRPr lang="ru-RU" sz="1400" dirty="0" smtClean="0">
            <a:solidFill>
              <a:srgbClr val="01489A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CC9449-877E-4A59-B7A2-38C90D10D330}" type="parTrans" cxnId="{6934D858-5E7A-49AD-A706-7F1B1030A861}">
      <dgm:prSet/>
      <dgm:spPr/>
      <dgm:t>
        <a:bodyPr/>
        <a:lstStyle/>
        <a:p>
          <a:pPr algn="l"/>
          <a:endParaRPr lang="ru-RU" sz="1400"/>
        </a:p>
      </dgm:t>
    </dgm:pt>
    <dgm:pt modelId="{896F28CA-FD70-42C3-8C12-269915E832AC}" type="sibTrans" cxnId="{6934D858-5E7A-49AD-A706-7F1B1030A861}">
      <dgm:prSet/>
      <dgm:spPr/>
      <dgm:t>
        <a:bodyPr/>
        <a:lstStyle/>
        <a:p>
          <a:pPr algn="l"/>
          <a:endParaRPr lang="ru-RU" sz="1400"/>
        </a:p>
      </dgm:t>
    </dgm:pt>
    <dgm:pt modelId="{25DCF83B-9E92-4449-870D-7C8B55F685BA}" type="pres">
      <dgm:prSet presAssocID="{69CD2C26-CC64-4D11-9025-6D52EF42AC0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E24EC9A-CDE1-42AD-B89D-8029ACF0AF4F}" type="pres">
      <dgm:prSet presAssocID="{69CD2C26-CC64-4D11-9025-6D52EF42AC0C}" presName="Name1" presStyleCnt="0"/>
      <dgm:spPr/>
      <dgm:t>
        <a:bodyPr/>
        <a:lstStyle/>
        <a:p>
          <a:endParaRPr lang="ru-RU"/>
        </a:p>
      </dgm:t>
    </dgm:pt>
    <dgm:pt modelId="{0F420ACD-0020-4147-B5F5-BD7792DA4020}" type="pres">
      <dgm:prSet presAssocID="{69CD2C26-CC64-4D11-9025-6D52EF42AC0C}" presName="cycle" presStyleCnt="0"/>
      <dgm:spPr/>
      <dgm:t>
        <a:bodyPr/>
        <a:lstStyle/>
        <a:p>
          <a:endParaRPr lang="ru-RU"/>
        </a:p>
      </dgm:t>
    </dgm:pt>
    <dgm:pt modelId="{A0791EC9-C660-411F-8F84-7B29856FF235}" type="pres">
      <dgm:prSet presAssocID="{69CD2C26-CC64-4D11-9025-6D52EF42AC0C}" presName="srcNode" presStyleLbl="node1" presStyleIdx="0" presStyleCnt="6"/>
      <dgm:spPr/>
      <dgm:t>
        <a:bodyPr/>
        <a:lstStyle/>
        <a:p>
          <a:endParaRPr lang="ru-RU"/>
        </a:p>
      </dgm:t>
    </dgm:pt>
    <dgm:pt modelId="{C232ADB8-0D30-48CB-8AB1-A5E523F07FBC}" type="pres">
      <dgm:prSet presAssocID="{69CD2C26-CC64-4D11-9025-6D52EF42AC0C}" presName="conn" presStyleLbl="parChTrans1D2" presStyleIdx="0" presStyleCnt="1"/>
      <dgm:spPr/>
      <dgm:t>
        <a:bodyPr/>
        <a:lstStyle/>
        <a:p>
          <a:endParaRPr lang="ru-RU"/>
        </a:p>
      </dgm:t>
    </dgm:pt>
    <dgm:pt modelId="{5E39E8F9-0AD9-4E4B-81A2-6CC39D2F7172}" type="pres">
      <dgm:prSet presAssocID="{69CD2C26-CC64-4D11-9025-6D52EF42AC0C}" presName="extraNode" presStyleLbl="node1" presStyleIdx="0" presStyleCnt="6"/>
      <dgm:spPr/>
      <dgm:t>
        <a:bodyPr/>
        <a:lstStyle/>
        <a:p>
          <a:endParaRPr lang="ru-RU"/>
        </a:p>
      </dgm:t>
    </dgm:pt>
    <dgm:pt modelId="{640204DC-4ABE-4652-87CF-BE95CF754F14}" type="pres">
      <dgm:prSet presAssocID="{69CD2C26-CC64-4D11-9025-6D52EF42AC0C}" presName="dstNode" presStyleLbl="node1" presStyleIdx="0" presStyleCnt="6"/>
      <dgm:spPr/>
      <dgm:t>
        <a:bodyPr/>
        <a:lstStyle/>
        <a:p>
          <a:endParaRPr lang="ru-RU"/>
        </a:p>
      </dgm:t>
    </dgm:pt>
    <dgm:pt modelId="{C16DD2B6-D59C-432C-995F-0A6EED865096}" type="pres">
      <dgm:prSet presAssocID="{208BB3D5-262A-488D-A1C4-8DDA577070E0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A7364-F535-46D4-9712-A7D4CC1E21C7}" type="pres">
      <dgm:prSet presAssocID="{208BB3D5-262A-488D-A1C4-8DDA577070E0}" presName="accent_1" presStyleCnt="0"/>
      <dgm:spPr/>
      <dgm:t>
        <a:bodyPr/>
        <a:lstStyle/>
        <a:p>
          <a:endParaRPr lang="ru-RU"/>
        </a:p>
      </dgm:t>
    </dgm:pt>
    <dgm:pt modelId="{D92CD8B5-0233-461F-96E1-63A76294F932}" type="pres">
      <dgm:prSet presAssocID="{208BB3D5-262A-488D-A1C4-8DDA577070E0}" presName="accentRepeatNode" presStyleLbl="solidFgAcc1" presStyleIdx="0" presStyleCnt="6" custScaleX="106978" custScaleY="106978"/>
      <dgm:spPr>
        <a:ln>
          <a:solidFill>
            <a:srgbClr val="E4471E"/>
          </a:solidFill>
        </a:ln>
      </dgm:spPr>
      <dgm:t>
        <a:bodyPr/>
        <a:lstStyle/>
        <a:p>
          <a:endParaRPr lang="ru-RU"/>
        </a:p>
      </dgm:t>
    </dgm:pt>
    <dgm:pt modelId="{97FC460A-E216-4E4E-9772-B237FBDC5079}" type="pres">
      <dgm:prSet presAssocID="{E02FC65B-6382-4AA9-A91F-6439B053794A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B5EAFB-895F-4008-86E0-6F50E5F42A60}" type="pres">
      <dgm:prSet presAssocID="{E02FC65B-6382-4AA9-A91F-6439B053794A}" presName="accent_2" presStyleCnt="0"/>
      <dgm:spPr/>
      <dgm:t>
        <a:bodyPr/>
        <a:lstStyle/>
        <a:p>
          <a:endParaRPr lang="ru-RU"/>
        </a:p>
      </dgm:t>
    </dgm:pt>
    <dgm:pt modelId="{7AD46E16-8315-40B6-9C7A-FC48FCDCB24D}" type="pres">
      <dgm:prSet presAssocID="{E02FC65B-6382-4AA9-A91F-6439B053794A}" presName="accentRepeatNode" presStyleLbl="solidFgAcc1" presStyleIdx="1" presStyleCnt="6" custScaleX="106978" custScaleY="106978"/>
      <dgm:spPr>
        <a:ln>
          <a:solidFill>
            <a:srgbClr val="E4471E"/>
          </a:solidFill>
        </a:ln>
      </dgm:spPr>
      <dgm:t>
        <a:bodyPr/>
        <a:lstStyle/>
        <a:p>
          <a:endParaRPr lang="ru-RU"/>
        </a:p>
      </dgm:t>
    </dgm:pt>
    <dgm:pt modelId="{71B39A66-AF16-4B95-9A37-63466982A6C3}" type="pres">
      <dgm:prSet presAssocID="{8C5E99A6-C0AE-42CB-A060-53D7F999471F}" presName="text_3" presStyleLbl="node1" presStyleIdx="2" presStyleCnt="6" custScaleY="131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202D39-3465-4AD2-AF24-6022C48990F5}" type="pres">
      <dgm:prSet presAssocID="{8C5E99A6-C0AE-42CB-A060-53D7F999471F}" presName="accent_3" presStyleCnt="0"/>
      <dgm:spPr/>
      <dgm:t>
        <a:bodyPr/>
        <a:lstStyle/>
        <a:p>
          <a:endParaRPr lang="ru-RU"/>
        </a:p>
      </dgm:t>
    </dgm:pt>
    <dgm:pt modelId="{4AAA253D-8A01-4CDC-AB03-5B51217B1CF7}" type="pres">
      <dgm:prSet presAssocID="{8C5E99A6-C0AE-42CB-A060-53D7F999471F}" presName="accentRepeatNode" presStyleLbl="solidFgAcc1" presStyleIdx="2" presStyleCnt="6" custScaleX="106978" custScaleY="106978"/>
      <dgm:spPr>
        <a:ln>
          <a:solidFill>
            <a:srgbClr val="E4471E"/>
          </a:solidFill>
        </a:ln>
      </dgm:spPr>
      <dgm:t>
        <a:bodyPr/>
        <a:lstStyle/>
        <a:p>
          <a:endParaRPr lang="ru-RU"/>
        </a:p>
      </dgm:t>
    </dgm:pt>
    <dgm:pt modelId="{E9C9D978-79A1-4F22-B61B-8D9CC5AA94C1}" type="pres">
      <dgm:prSet presAssocID="{8F18EEC1-130B-4C22-BD80-F2A5FB8E35BE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C24591-EC96-46C4-8EED-60E20FE22980}" type="pres">
      <dgm:prSet presAssocID="{8F18EEC1-130B-4C22-BD80-F2A5FB8E35BE}" presName="accent_4" presStyleCnt="0"/>
      <dgm:spPr/>
      <dgm:t>
        <a:bodyPr/>
        <a:lstStyle/>
        <a:p>
          <a:endParaRPr lang="ru-RU"/>
        </a:p>
      </dgm:t>
    </dgm:pt>
    <dgm:pt modelId="{4647BAFD-AB04-4F93-948C-91CE774C8447}" type="pres">
      <dgm:prSet presAssocID="{8F18EEC1-130B-4C22-BD80-F2A5FB8E35BE}" presName="accentRepeatNode" presStyleLbl="solidFgAcc1" presStyleIdx="3" presStyleCnt="6" custScaleX="106978" custScaleY="106978"/>
      <dgm:spPr>
        <a:ln>
          <a:solidFill>
            <a:srgbClr val="E4471E"/>
          </a:solidFill>
        </a:ln>
      </dgm:spPr>
      <dgm:t>
        <a:bodyPr/>
        <a:lstStyle/>
        <a:p>
          <a:endParaRPr lang="ru-RU"/>
        </a:p>
      </dgm:t>
    </dgm:pt>
    <dgm:pt modelId="{A836F11F-28DB-4A74-941B-E75353FB02A2}" type="pres">
      <dgm:prSet presAssocID="{D95F9615-4348-4049-9CD9-CBB2B375AF98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BD4AB-8B3D-4C63-9EBD-43744D9BB2ED}" type="pres">
      <dgm:prSet presAssocID="{D95F9615-4348-4049-9CD9-CBB2B375AF98}" presName="accent_5" presStyleCnt="0"/>
      <dgm:spPr/>
      <dgm:t>
        <a:bodyPr/>
        <a:lstStyle/>
        <a:p>
          <a:endParaRPr lang="ru-RU"/>
        </a:p>
      </dgm:t>
    </dgm:pt>
    <dgm:pt modelId="{282D7006-9613-44D6-B373-F86F109274B2}" type="pres">
      <dgm:prSet presAssocID="{D95F9615-4348-4049-9CD9-CBB2B375AF98}" presName="accentRepeatNode" presStyleLbl="solidFgAcc1" presStyleIdx="4" presStyleCnt="6" custScaleX="106978" custScaleY="106978"/>
      <dgm:spPr>
        <a:ln>
          <a:solidFill>
            <a:srgbClr val="E4471E"/>
          </a:solidFill>
        </a:ln>
      </dgm:spPr>
      <dgm:t>
        <a:bodyPr/>
        <a:lstStyle/>
        <a:p>
          <a:endParaRPr lang="ru-RU"/>
        </a:p>
      </dgm:t>
    </dgm:pt>
    <dgm:pt modelId="{028A6ECD-9C72-4852-9BDE-3A2251B64B82}" type="pres">
      <dgm:prSet presAssocID="{25C9F01F-17BC-427A-B5A7-04E324603A59}" presName="text_6" presStyleLbl="node1" presStyleIdx="5" presStyleCnt="6" custScaleY="1316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3DAA81-2777-414D-A599-7A590815A081}" type="pres">
      <dgm:prSet presAssocID="{25C9F01F-17BC-427A-B5A7-04E324603A59}" presName="accent_6" presStyleCnt="0"/>
      <dgm:spPr/>
      <dgm:t>
        <a:bodyPr/>
        <a:lstStyle/>
        <a:p>
          <a:endParaRPr lang="ru-RU"/>
        </a:p>
      </dgm:t>
    </dgm:pt>
    <dgm:pt modelId="{A90AD108-2181-41D1-8C85-FE2474AA7BBE}" type="pres">
      <dgm:prSet presAssocID="{25C9F01F-17BC-427A-B5A7-04E324603A59}" presName="accentRepeatNode" presStyleLbl="solidFgAcc1" presStyleIdx="5" presStyleCnt="6" custScaleX="106978" custScaleY="106978"/>
      <dgm:spPr>
        <a:ln>
          <a:solidFill>
            <a:srgbClr val="E4471E"/>
          </a:solidFill>
        </a:ln>
      </dgm:spPr>
      <dgm:t>
        <a:bodyPr/>
        <a:lstStyle/>
        <a:p>
          <a:endParaRPr lang="ru-RU"/>
        </a:p>
      </dgm:t>
    </dgm:pt>
  </dgm:ptLst>
  <dgm:cxnLst>
    <dgm:cxn modelId="{99491445-49A9-49B8-BAE6-B9914160847B}" type="presOf" srcId="{8F18EEC1-130B-4C22-BD80-F2A5FB8E35BE}" destId="{E9C9D978-79A1-4F22-B61B-8D9CC5AA94C1}" srcOrd="0" destOrd="0" presId="urn:microsoft.com/office/officeart/2008/layout/VerticalCurvedList"/>
    <dgm:cxn modelId="{7FFAAE44-58EF-4C70-A126-D7076A5E2C64}" type="presOf" srcId="{69CD2C26-CC64-4D11-9025-6D52EF42AC0C}" destId="{25DCF83B-9E92-4449-870D-7C8B55F685BA}" srcOrd="0" destOrd="0" presId="urn:microsoft.com/office/officeart/2008/layout/VerticalCurvedList"/>
    <dgm:cxn modelId="{B003E2E1-C836-40A9-8CDF-5E4EF8AE2B22}" srcId="{69CD2C26-CC64-4D11-9025-6D52EF42AC0C}" destId="{8C5E99A6-C0AE-42CB-A060-53D7F999471F}" srcOrd="2" destOrd="0" parTransId="{3B2AD7FA-4EC8-4E30-8B0E-86AE4DC2F023}" sibTransId="{3845F90F-C0D1-4F69-B045-E6419A9E419B}"/>
    <dgm:cxn modelId="{6934D858-5E7A-49AD-A706-7F1B1030A861}" srcId="{69CD2C26-CC64-4D11-9025-6D52EF42AC0C}" destId="{25C9F01F-17BC-427A-B5A7-04E324603A59}" srcOrd="5" destOrd="0" parTransId="{49CC9449-877E-4A59-B7A2-38C90D10D330}" sibTransId="{896F28CA-FD70-42C3-8C12-269915E832AC}"/>
    <dgm:cxn modelId="{5562B009-FC4F-47E3-B7DF-CE0E64DA663D}" type="presOf" srcId="{569CDDE6-32CB-4BF2-ABFC-668289109D7E}" destId="{C232ADB8-0D30-48CB-8AB1-A5E523F07FBC}" srcOrd="0" destOrd="0" presId="urn:microsoft.com/office/officeart/2008/layout/VerticalCurvedList"/>
    <dgm:cxn modelId="{1379A336-9E1C-4EA3-BF70-28B53B61FA31}" type="presOf" srcId="{D95F9615-4348-4049-9CD9-CBB2B375AF98}" destId="{A836F11F-28DB-4A74-941B-E75353FB02A2}" srcOrd="0" destOrd="0" presId="urn:microsoft.com/office/officeart/2008/layout/VerticalCurvedList"/>
    <dgm:cxn modelId="{5364BD3C-F331-4BBD-AE4B-A6323C837A51}" type="presOf" srcId="{25C9F01F-17BC-427A-B5A7-04E324603A59}" destId="{028A6ECD-9C72-4852-9BDE-3A2251B64B82}" srcOrd="0" destOrd="0" presId="urn:microsoft.com/office/officeart/2008/layout/VerticalCurvedList"/>
    <dgm:cxn modelId="{52A9BCF9-2F5C-4847-A69A-63FFBB425EFF}" srcId="{69CD2C26-CC64-4D11-9025-6D52EF42AC0C}" destId="{D95F9615-4348-4049-9CD9-CBB2B375AF98}" srcOrd="4" destOrd="0" parTransId="{6EFCA4D0-A980-4D33-8606-D4E8541B0C74}" sibTransId="{D997ED23-CB8B-4649-9604-8BBFB1F51D96}"/>
    <dgm:cxn modelId="{AD28AA87-5F5F-40D8-BBBC-DC92F66C81C2}" type="presOf" srcId="{E02FC65B-6382-4AA9-A91F-6439B053794A}" destId="{97FC460A-E216-4E4E-9772-B237FBDC5079}" srcOrd="0" destOrd="0" presId="urn:microsoft.com/office/officeart/2008/layout/VerticalCurvedList"/>
    <dgm:cxn modelId="{5FD72C99-AC6B-4CE0-B065-E9E20FDA6B77}" srcId="{69CD2C26-CC64-4D11-9025-6D52EF42AC0C}" destId="{208BB3D5-262A-488D-A1C4-8DDA577070E0}" srcOrd="0" destOrd="0" parTransId="{0CD0814A-D66D-44FD-831D-08EF306FD346}" sibTransId="{569CDDE6-32CB-4BF2-ABFC-668289109D7E}"/>
    <dgm:cxn modelId="{8CB6C201-A2C8-4356-94A8-95FAE21A4D69}" type="presOf" srcId="{8C5E99A6-C0AE-42CB-A060-53D7F999471F}" destId="{71B39A66-AF16-4B95-9A37-63466982A6C3}" srcOrd="0" destOrd="0" presId="urn:microsoft.com/office/officeart/2008/layout/VerticalCurvedList"/>
    <dgm:cxn modelId="{ACD2652D-07C0-4722-91F6-77773455F766}" srcId="{69CD2C26-CC64-4D11-9025-6D52EF42AC0C}" destId="{8F18EEC1-130B-4C22-BD80-F2A5FB8E35BE}" srcOrd="3" destOrd="0" parTransId="{8FCB54DE-B18D-4D83-B050-75C79722D2F3}" sibTransId="{D246C8C4-A03B-41AF-958C-E496107162C5}"/>
    <dgm:cxn modelId="{6D31CF37-AF9C-4331-9648-B60206741408}" type="presOf" srcId="{208BB3D5-262A-488D-A1C4-8DDA577070E0}" destId="{C16DD2B6-D59C-432C-995F-0A6EED865096}" srcOrd="0" destOrd="0" presId="urn:microsoft.com/office/officeart/2008/layout/VerticalCurvedList"/>
    <dgm:cxn modelId="{2B0E76B2-A057-4145-9137-3AF09C42CD0A}" srcId="{69CD2C26-CC64-4D11-9025-6D52EF42AC0C}" destId="{E02FC65B-6382-4AA9-A91F-6439B053794A}" srcOrd="1" destOrd="0" parTransId="{2942007A-9C5C-4DB5-AC16-1FABE6299797}" sibTransId="{7D0EB7CB-7D7F-44FD-B5D5-CE0DFF91F57F}"/>
    <dgm:cxn modelId="{0A9600D4-15AB-4BFF-AE59-803ED148E039}" type="presParOf" srcId="{25DCF83B-9E92-4449-870D-7C8B55F685BA}" destId="{BE24EC9A-CDE1-42AD-B89D-8029ACF0AF4F}" srcOrd="0" destOrd="0" presId="urn:microsoft.com/office/officeart/2008/layout/VerticalCurvedList"/>
    <dgm:cxn modelId="{C3D85DD0-FE21-454B-8D7E-D2D2DB791C96}" type="presParOf" srcId="{BE24EC9A-CDE1-42AD-B89D-8029ACF0AF4F}" destId="{0F420ACD-0020-4147-B5F5-BD7792DA4020}" srcOrd="0" destOrd="0" presId="urn:microsoft.com/office/officeart/2008/layout/VerticalCurvedList"/>
    <dgm:cxn modelId="{01FE736C-18A4-4728-8DF8-AE2E8F16E7E5}" type="presParOf" srcId="{0F420ACD-0020-4147-B5F5-BD7792DA4020}" destId="{A0791EC9-C660-411F-8F84-7B29856FF235}" srcOrd="0" destOrd="0" presId="urn:microsoft.com/office/officeart/2008/layout/VerticalCurvedList"/>
    <dgm:cxn modelId="{E48F8B30-7483-4CAD-95EE-30F5E9A76877}" type="presParOf" srcId="{0F420ACD-0020-4147-B5F5-BD7792DA4020}" destId="{C232ADB8-0D30-48CB-8AB1-A5E523F07FBC}" srcOrd="1" destOrd="0" presId="urn:microsoft.com/office/officeart/2008/layout/VerticalCurvedList"/>
    <dgm:cxn modelId="{61099573-00D2-4B4D-A6A6-027F2106D016}" type="presParOf" srcId="{0F420ACD-0020-4147-B5F5-BD7792DA4020}" destId="{5E39E8F9-0AD9-4E4B-81A2-6CC39D2F7172}" srcOrd="2" destOrd="0" presId="urn:microsoft.com/office/officeart/2008/layout/VerticalCurvedList"/>
    <dgm:cxn modelId="{8BC3FECD-9BD5-4E70-9300-7E4F94DA1039}" type="presParOf" srcId="{0F420ACD-0020-4147-B5F5-BD7792DA4020}" destId="{640204DC-4ABE-4652-87CF-BE95CF754F14}" srcOrd="3" destOrd="0" presId="urn:microsoft.com/office/officeart/2008/layout/VerticalCurvedList"/>
    <dgm:cxn modelId="{E56CD4FF-600A-403E-B7D5-66CBD27CB516}" type="presParOf" srcId="{BE24EC9A-CDE1-42AD-B89D-8029ACF0AF4F}" destId="{C16DD2B6-D59C-432C-995F-0A6EED865096}" srcOrd="1" destOrd="0" presId="urn:microsoft.com/office/officeart/2008/layout/VerticalCurvedList"/>
    <dgm:cxn modelId="{CB5951FA-B630-4A40-8360-C3A8A6B55E76}" type="presParOf" srcId="{BE24EC9A-CDE1-42AD-B89D-8029ACF0AF4F}" destId="{BDAA7364-F535-46D4-9712-A7D4CC1E21C7}" srcOrd="2" destOrd="0" presId="urn:microsoft.com/office/officeart/2008/layout/VerticalCurvedList"/>
    <dgm:cxn modelId="{F864E4A6-E911-431B-AEA0-FDB0056F495A}" type="presParOf" srcId="{BDAA7364-F535-46D4-9712-A7D4CC1E21C7}" destId="{D92CD8B5-0233-461F-96E1-63A76294F932}" srcOrd="0" destOrd="0" presId="urn:microsoft.com/office/officeart/2008/layout/VerticalCurvedList"/>
    <dgm:cxn modelId="{074024BB-9538-440D-8B3E-4C0E4C661601}" type="presParOf" srcId="{BE24EC9A-CDE1-42AD-B89D-8029ACF0AF4F}" destId="{97FC460A-E216-4E4E-9772-B237FBDC5079}" srcOrd="3" destOrd="0" presId="urn:microsoft.com/office/officeart/2008/layout/VerticalCurvedList"/>
    <dgm:cxn modelId="{77037E09-FAAF-424C-A62B-DAAC83B8BCBA}" type="presParOf" srcId="{BE24EC9A-CDE1-42AD-B89D-8029ACF0AF4F}" destId="{EEB5EAFB-895F-4008-86E0-6F50E5F42A60}" srcOrd="4" destOrd="0" presId="urn:microsoft.com/office/officeart/2008/layout/VerticalCurvedList"/>
    <dgm:cxn modelId="{E2BB2582-16C3-4B38-BB79-58E3ADE31E9C}" type="presParOf" srcId="{EEB5EAFB-895F-4008-86E0-6F50E5F42A60}" destId="{7AD46E16-8315-40B6-9C7A-FC48FCDCB24D}" srcOrd="0" destOrd="0" presId="urn:microsoft.com/office/officeart/2008/layout/VerticalCurvedList"/>
    <dgm:cxn modelId="{07BC2351-51E0-4487-8027-B8F221E9F2EF}" type="presParOf" srcId="{BE24EC9A-CDE1-42AD-B89D-8029ACF0AF4F}" destId="{71B39A66-AF16-4B95-9A37-63466982A6C3}" srcOrd="5" destOrd="0" presId="urn:microsoft.com/office/officeart/2008/layout/VerticalCurvedList"/>
    <dgm:cxn modelId="{82523D1E-C621-4A74-83E2-D1A3445339F0}" type="presParOf" srcId="{BE24EC9A-CDE1-42AD-B89D-8029ACF0AF4F}" destId="{24202D39-3465-4AD2-AF24-6022C48990F5}" srcOrd="6" destOrd="0" presId="urn:microsoft.com/office/officeart/2008/layout/VerticalCurvedList"/>
    <dgm:cxn modelId="{7A224DCC-30C9-41E3-9431-0DAA8E58B300}" type="presParOf" srcId="{24202D39-3465-4AD2-AF24-6022C48990F5}" destId="{4AAA253D-8A01-4CDC-AB03-5B51217B1CF7}" srcOrd="0" destOrd="0" presId="urn:microsoft.com/office/officeart/2008/layout/VerticalCurvedList"/>
    <dgm:cxn modelId="{B8C0D8CD-248B-4D4A-BCC7-FDD0691B4C77}" type="presParOf" srcId="{BE24EC9A-CDE1-42AD-B89D-8029ACF0AF4F}" destId="{E9C9D978-79A1-4F22-B61B-8D9CC5AA94C1}" srcOrd="7" destOrd="0" presId="urn:microsoft.com/office/officeart/2008/layout/VerticalCurvedList"/>
    <dgm:cxn modelId="{DE0CF219-07BA-4B33-8086-11A9D7D06F07}" type="presParOf" srcId="{BE24EC9A-CDE1-42AD-B89D-8029ACF0AF4F}" destId="{1DC24591-EC96-46C4-8EED-60E20FE22980}" srcOrd="8" destOrd="0" presId="urn:microsoft.com/office/officeart/2008/layout/VerticalCurvedList"/>
    <dgm:cxn modelId="{5F0308A6-804A-4E35-8056-A08F15499610}" type="presParOf" srcId="{1DC24591-EC96-46C4-8EED-60E20FE22980}" destId="{4647BAFD-AB04-4F93-948C-91CE774C8447}" srcOrd="0" destOrd="0" presId="urn:microsoft.com/office/officeart/2008/layout/VerticalCurvedList"/>
    <dgm:cxn modelId="{18853D1E-2C6D-4619-900E-C327928D3B5A}" type="presParOf" srcId="{BE24EC9A-CDE1-42AD-B89D-8029ACF0AF4F}" destId="{A836F11F-28DB-4A74-941B-E75353FB02A2}" srcOrd="9" destOrd="0" presId="urn:microsoft.com/office/officeart/2008/layout/VerticalCurvedList"/>
    <dgm:cxn modelId="{C22C298F-4061-4600-B270-C0EDCF76ED2C}" type="presParOf" srcId="{BE24EC9A-CDE1-42AD-B89D-8029ACF0AF4F}" destId="{D28BD4AB-8B3D-4C63-9EBD-43744D9BB2ED}" srcOrd="10" destOrd="0" presId="urn:microsoft.com/office/officeart/2008/layout/VerticalCurvedList"/>
    <dgm:cxn modelId="{CB27CC57-CED1-4A8F-93E1-94A4D2EDDCBC}" type="presParOf" srcId="{D28BD4AB-8B3D-4C63-9EBD-43744D9BB2ED}" destId="{282D7006-9613-44D6-B373-F86F109274B2}" srcOrd="0" destOrd="0" presId="urn:microsoft.com/office/officeart/2008/layout/VerticalCurvedList"/>
    <dgm:cxn modelId="{EB024A5A-02BF-449F-95D3-BFC927C5ED67}" type="presParOf" srcId="{BE24EC9A-CDE1-42AD-B89D-8029ACF0AF4F}" destId="{028A6ECD-9C72-4852-9BDE-3A2251B64B82}" srcOrd="11" destOrd="0" presId="urn:microsoft.com/office/officeart/2008/layout/VerticalCurvedList"/>
    <dgm:cxn modelId="{657258F7-3EAC-4112-934E-E314EF697590}" type="presParOf" srcId="{BE24EC9A-CDE1-42AD-B89D-8029ACF0AF4F}" destId="{203DAA81-2777-414D-A599-7A590815A081}" srcOrd="12" destOrd="0" presId="urn:microsoft.com/office/officeart/2008/layout/VerticalCurvedList"/>
    <dgm:cxn modelId="{87224570-77DD-4DD2-9296-63B65C13C850}" type="presParOf" srcId="{203DAA81-2777-414D-A599-7A590815A081}" destId="{A90AD108-2181-41D1-8C85-FE2474AA7BBE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1F5718-4FD4-4EC4-B22E-1CD6A173C8BB}">
      <dsp:nvSpPr>
        <dsp:cNvPr id="0" name=""/>
        <dsp:cNvSpPr/>
      </dsp:nvSpPr>
      <dsp:spPr>
        <a:xfrm>
          <a:off x="0" y="180503"/>
          <a:ext cx="4346757" cy="4517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7252CD-AEE7-47F2-B5A0-8C6F1BBBAEEA}">
      <dsp:nvSpPr>
        <dsp:cNvPr id="0" name=""/>
        <dsp:cNvSpPr/>
      </dsp:nvSpPr>
      <dsp:spPr>
        <a:xfrm>
          <a:off x="219617" y="35111"/>
          <a:ext cx="3922872" cy="529151"/>
        </a:xfrm>
        <a:prstGeom prst="roundRect">
          <a:avLst/>
        </a:prstGeom>
        <a:solidFill>
          <a:srgbClr val="DFDFD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0" tIns="0" rIns="22842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Рабочая сила – 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1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81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,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6</a:t>
          </a:r>
          <a:r>
            <a:rPr lang="ru-RU" sz="1400" b="1" kern="1200" dirty="0" smtClean="0">
              <a:ln w="0"/>
              <a:solidFill>
                <a:srgbClr val="01489A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 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тыс. человек</a:t>
          </a:r>
          <a:endParaRPr lang="ru-RU" sz="1200" kern="1200" dirty="0">
            <a:ln w="0"/>
            <a:solidFill>
              <a:srgbClr val="01489A"/>
            </a:solidFill>
            <a:latin typeface="Montserrat" panose="00000500000000000000" pitchFamily="2" charset="-52"/>
            <a:ea typeface="+mn-ea"/>
            <a:cs typeface="Times New Roman" panose="02020603050405020304" pitchFamily="18" charset="0"/>
          </a:endParaRPr>
        </a:p>
      </dsp:txBody>
      <dsp:txXfrm>
        <a:off x="245448" y="60942"/>
        <a:ext cx="3871210" cy="477489"/>
      </dsp:txXfrm>
    </dsp:sp>
    <dsp:sp modelId="{CB2762A5-3711-41D1-83EB-80EE958CF015}">
      <dsp:nvSpPr>
        <dsp:cNvPr id="0" name=""/>
        <dsp:cNvSpPr/>
      </dsp:nvSpPr>
      <dsp:spPr>
        <a:xfrm>
          <a:off x="0" y="2656042"/>
          <a:ext cx="4346757" cy="4517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3BB732-65DE-4D5B-BBEE-7A30EB14EA81}">
      <dsp:nvSpPr>
        <dsp:cNvPr id="0" name=""/>
        <dsp:cNvSpPr/>
      </dsp:nvSpPr>
      <dsp:spPr>
        <a:xfrm>
          <a:off x="219402" y="772617"/>
          <a:ext cx="3919041" cy="2267185"/>
        </a:xfrm>
        <a:prstGeom prst="roundRect">
          <a:avLst/>
        </a:prstGeom>
        <a:solidFill>
          <a:srgbClr val="DFDFD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0" tIns="0" rIns="72000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Лица, имеющие - 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17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4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,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5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 тыс. человек, из них: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600" kern="1200" dirty="0" smtClean="0">
            <a:ln w="0"/>
            <a:solidFill>
              <a:srgbClr val="01489A"/>
            </a:solidFill>
            <a:latin typeface="Montserrat" panose="00000500000000000000" pitchFamily="2" charset="-52"/>
            <a:cs typeface="Times New Roman" panose="02020603050405020304" pitchFamily="18" charset="0"/>
          </a:endParaRP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	Город</a:t>
          </a:r>
          <a:r>
            <a:rPr lang="en-US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 -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 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1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42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,7 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тыс. человек</a:t>
          </a:r>
        </a:p>
        <a:p>
          <a:pPr lvl="0" algn="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(</a:t>
          </a:r>
          <a:r>
            <a:rPr lang="ru-RU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81,</a:t>
          </a:r>
          <a:r>
            <a:rPr lang="en-US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8</a:t>
          </a:r>
          <a:r>
            <a:rPr lang="ru-RU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%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)</a:t>
          </a:r>
          <a:endParaRPr lang="ru-RU" sz="700" kern="1200" dirty="0" smtClean="0">
            <a:ln w="0"/>
            <a:solidFill>
              <a:srgbClr val="01489A"/>
            </a:solidFill>
            <a:latin typeface="Montserrat" panose="00000500000000000000" pitchFamily="2" charset="-52"/>
            <a:cs typeface="Times New Roman" panose="02020603050405020304" pitchFamily="18" charset="0"/>
          </a:endParaRP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	Село - 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3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1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,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8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 тыс. человек</a:t>
          </a:r>
        </a:p>
        <a:p>
          <a:pPr lvl="0" algn="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(</a:t>
          </a:r>
          <a:r>
            <a:rPr lang="ru-RU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18,</a:t>
          </a:r>
          <a:r>
            <a:rPr lang="en-US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2</a:t>
          </a:r>
          <a:r>
            <a:rPr lang="ru-RU" sz="1400" b="1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%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rPr>
            <a:t>)</a:t>
          </a:r>
          <a:endParaRPr lang="ru-RU" sz="1400" kern="1200" dirty="0">
            <a:solidFill>
              <a:srgbClr val="01489A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0077" y="883292"/>
        <a:ext cx="3697691" cy="2045835"/>
      </dsp:txXfrm>
    </dsp:sp>
    <dsp:sp modelId="{0A69E071-D6EC-4206-91AA-9A203CB380EE}">
      <dsp:nvSpPr>
        <dsp:cNvPr id="0" name=""/>
        <dsp:cNvSpPr/>
      </dsp:nvSpPr>
      <dsp:spPr>
        <a:xfrm>
          <a:off x="0" y="3542692"/>
          <a:ext cx="4567336" cy="857781"/>
        </a:xfrm>
        <a:prstGeom prst="rightArrow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2EF877-6B65-4018-AFAE-E88624889200}">
      <dsp:nvSpPr>
        <dsp:cNvPr id="0" name=""/>
        <dsp:cNvSpPr/>
      </dsp:nvSpPr>
      <dsp:spPr>
        <a:xfrm>
          <a:off x="219617" y="3377023"/>
          <a:ext cx="3922872" cy="663528"/>
        </a:xfrm>
        <a:prstGeom prst="roundRect">
          <a:avLst/>
        </a:prstGeom>
        <a:solidFill>
          <a:srgbClr val="DFDFD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0" tIns="0" rIns="228422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Лица, не имеющие работу – 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7</a:t>
          </a:r>
          <a:r>
            <a:rPr lang="ru-RU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,</a:t>
          </a:r>
          <a:r>
            <a:rPr lang="en-US" sz="1800" b="1" kern="1200" dirty="0" smtClean="0">
              <a:ln w="0"/>
              <a:solidFill>
                <a:srgbClr val="E4471E"/>
              </a:solidFill>
              <a:latin typeface="Montserrat Medium" panose="00000600000000000000" pitchFamily="50" charset="-52"/>
              <a:ea typeface="+mn-ea"/>
              <a:cs typeface="Times New Roman" panose="02020603050405020304" pitchFamily="18" charset="0"/>
            </a:rPr>
            <a:t>1</a:t>
          </a:r>
          <a:r>
            <a:rPr lang="ru-RU" sz="12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 </a:t>
          </a:r>
          <a:r>
            <a:rPr lang="ru-RU" sz="1400" kern="1200" dirty="0" smtClean="0">
              <a:ln w="0"/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rPr>
            <a:t>тыс. человек</a:t>
          </a:r>
          <a:endParaRPr lang="ru-RU" sz="1200" kern="1200" dirty="0">
            <a:ln w="0"/>
            <a:solidFill>
              <a:srgbClr val="01489A"/>
            </a:solidFill>
            <a:latin typeface="Montserrat" panose="00000500000000000000" pitchFamily="2" charset="-52"/>
            <a:ea typeface="+mn-ea"/>
            <a:cs typeface="Times New Roman" panose="02020603050405020304" pitchFamily="18" charset="0"/>
          </a:endParaRPr>
        </a:p>
      </dsp:txBody>
      <dsp:txXfrm>
        <a:off x="252008" y="3409414"/>
        <a:ext cx="3858090" cy="5987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0.56795</cdr:x>
      <cdr:y>0.58506</cdr:y>
    </cdr:from>
    <cdr:to>
      <cdr:x>0.66375</cdr:x>
      <cdr:y>0.7655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781051" y="609965"/>
          <a:ext cx="469106" cy="188119"/>
        </a:xfrm>
        <a:prstGeom xmlns:a="http://schemas.openxmlformats.org/drawingml/2006/main" prst="rect">
          <a:avLst/>
        </a:prstGeom>
        <a:solidFill xmlns:a="http://schemas.openxmlformats.org/drawingml/2006/main">
          <a:srgbClr val="DFDFDF"/>
        </a:solidFill>
        <a:ln xmlns:a="http://schemas.openxmlformats.org/drawingml/2006/main">
          <a:solidFill>
            <a:srgbClr val="DFDFDF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8" y="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E5254-E97B-4EE7-97FA-88D3209D8F7A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5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8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8A7B3-C537-4642-87F2-6E0CEFE799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261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0B2F8-73E9-4621-930D-8FB81277E409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8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F80A1-62AF-4F45-B75D-CD33B37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234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667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199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3712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157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7751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348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376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721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134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501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875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600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1463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992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F80A1-62AF-4F45-B75D-CD33B37CEBF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67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068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070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284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806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968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816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142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044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480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885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245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18C1E-25B4-48A3-9536-7FE01531DCDB}" type="datetimeFigureOut">
              <a:rPr lang="ru-RU" smtClean="0"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9E1DB-86C7-4176-B7A4-9DC7268721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858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microsoft.com/office/2007/relationships/hdphoto" Target="../media/hdphoto18.wdp"/><Relationship Id="rId3" Type="http://schemas.openxmlformats.org/officeDocument/2006/relationships/image" Target="../media/image25.png"/><Relationship Id="rId7" Type="http://schemas.openxmlformats.org/officeDocument/2006/relationships/image" Target="../media/image8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6.wdp"/><Relationship Id="rId11" Type="http://schemas.openxmlformats.org/officeDocument/2006/relationships/image" Target="../media/image29.png"/><Relationship Id="rId5" Type="http://schemas.openxmlformats.org/officeDocument/2006/relationships/image" Target="../media/image26.png"/><Relationship Id="rId10" Type="http://schemas.openxmlformats.org/officeDocument/2006/relationships/image" Target="../media/image28.png"/><Relationship Id="rId4" Type="http://schemas.microsoft.com/office/2007/relationships/hdphoto" Target="../media/hdphoto15.wdp"/><Relationship Id="rId9" Type="http://schemas.microsoft.com/office/2007/relationships/hdphoto" Target="../media/hdphoto1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jf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0.jpg"/><Relationship Id="rId4" Type="http://schemas.microsoft.com/office/2007/relationships/hdphoto" Target="../media/hdphoto1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13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chart" Target="../charts/chart2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Relationship Id="rId1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4.png"/><Relationship Id="rId18" Type="http://schemas.openxmlformats.org/officeDocument/2006/relationships/image" Target="../media/image17.png"/><Relationship Id="rId26" Type="http://schemas.openxmlformats.org/officeDocument/2006/relationships/image" Target="../media/image21.png"/><Relationship Id="rId3" Type="http://schemas.openxmlformats.org/officeDocument/2006/relationships/image" Target="../media/image8.png"/><Relationship Id="rId21" Type="http://schemas.microsoft.com/office/2007/relationships/hdphoto" Target="../media/hdphoto9.wdp"/><Relationship Id="rId7" Type="http://schemas.openxmlformats.org/officeDocument/2006/relationships/image" Target="../media/image11.png"/><Relationship Id="rId12" Type="http://schemas.microsoft.com/office/2007/relationships/hdphoto" Target="../media/hdphoto5.wdp"/><Relationship Id="rId17" Type="http://schemas.openxmlformats.org/officeDocument/2006/relationships/image" Target="../media/image16.png"/><Relationship Id="rId25" Type="http://schemas.microsoft.com/office/2007/relationships/hdphoto" Target="../media/hdphoto11.wdp"/><Relationship Id="rId2" Type="http://schemas.openxmlformats.org/officeDocument/2006/relationships/notesSlide" Target="../notesSlides/notesSlide6.xml"/><Relationship Id="rId16" Type="http://schemas.microsoft.com/office/2007/relationships/hdphoto" Target="../media/hdphoto7.wdp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24" Type="http://schemas.openxmlformats.org/officeDocument/2006/relationships/image" Target="../media/image20.png"/><Relationship Id="rId5" Type="http://schemas.microsoft.com/office/2007/relationships/hdphoto" Target="../media/hdphoto2.wdp"/><Relationship Id="rId15" Type="http://schemas.openxmlformats.org/officeDocument/2006/relationships/image" Target="../media/image15.png"/><Relationship Id="rId23" Type="http://schemas.microsoft.com/office/2007/relationships/hdphoto" Target="../media/hdphoto10.wdp"/><Relationship Id="rId10" Type="http://schemas.microsoft.com/office/2007/relationships/hdphoto" Target="../media/hdphoto4.wdp"/><Relationship Id="rId19" Type="http://schemas.microsoft.com/office/2007/relationships/hdphoto" Target="../media/hdphoto8.wdp"/><Relationship Id="rId4" Type="http://schemas.openxmlformats.org/officeDocument/2006/relationships/image" Target="../media/image9.png"/><Relationship Id="rId9" Type="http://schemas.openxmlformats.org/officeDocument/2006/relationships/image" Target="../media/image12.png"/><Relationship Id="rId14" Type="http://schemas.microsoft.com/office/2007/relationships/hdphoto" Target="../media/hdphoto6.wdp"/><Relationship Id="rId22" Type="http://schemas.openxmlformats.org/officeDocument/2006/relationships/image" Target="../media/image19.png"/><Relationship Id="rId27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2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microsoft.com/office/2007/relationships/hdphoto" Target="../media/hdphoto1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microsoft.com/office/2007/relationships/hdphoto" Target="../media/hdphoto1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377" y="80638"/>
            <a:ext cx="584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</a:t>
            </a:r>
            <a:r>
              <a:rPr lang="ru-RU" dirty="0" smtClean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населения</a:t>
            </a:r>
            <a:endParaRPr lang="en-US" dirty="0" smtClean="0">
              <a:ln w="0"/>
              <a:solidFill>
                <a:schemeClr val="bg1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  <a:p>
            <a:r>
              <a:rPr lang="ru-RU" dirty="0" smtClean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и </a:t>
            </a:r>
            <a:r>
              <a:rPr lang="ru-RU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миграционной политике Камчатского края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8688" y="2716610"/>
            <a:ext cx="8746625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2400" spc="-150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Публичный отчет</a:t>
            </a:r>
          </a:p>
          <a:p>
            <a:pPr algn="ctr"/>
            <a:r>
              <a:rPr lang="ru-RU" sz="2400" spc="-150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об итогах деятельности Агентства по занятости населения</a:t>
            </a:r>
          </a:p>
          <a:p>
            <a:pPr algn="ctr"/>
            <a:r>
              <a:rPr lang="ru-RU" sz="2400" spc="-150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и миграционной политике Камчатского края за </a:t>
            </a:r>
            <a:r>
              <a:rPr lang="ru-RU" sz="2400" spc="-150" dirty="0" smtClean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 </a:t>
            </a:r>
            <a:r>
              <a:rPr lang="ru-RU" sz="2400" spc="-150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7643" y="4178818"/>
            <a:ext cx="1275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Докладчик: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73032" y="4178819"/>
            <a:ext cx="3782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Ниценко Наталья Борисовна, руководитель Агентства по занятости населения и миграционной политике Камчатского края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2624"/>
            <a:ext cx="3295135" cy="236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4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8624306" y="6395336"/>
            <a:ext cx="5196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1</a:t>
            </a:r>
            <a:r>
              <a:rPr lang="en-US" sz="2400" b="1" dirty="0" smtClean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0</a:t>
            </a:r>
            <a:endParaRPr lang="ru-RU" sz="2400" b="1" dirty="0">
              <a:ln w="0"/>
              <a:solidFill>
                <a:schemeClr val="bg1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032000" y="319875"/>
            <a:ext cx="71120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01489A"/>
                </a:solidFill>
                <a:latin typeface="Montserrat Medium" panose="00000600000000000000" pitchFamily="50" charset="-52"/>
              </a:rPr>
              <a:t>Результаты реализации мероприятий</a:t>
            </a:r>
          </a:p>
          <a:p>
            <a:pPr algn="r"/>
            <a:r>
              <a:rPr lang="ru-RU" b="1" dirty="0" smtClean="0">
                <a:solidFill>
                  <a:srgbClr val="01489A"/>
                </a:solidFill>
                <a:latin typeface="Montserrat Medium" panose="00000600000000000000" pitchFamily="50" charset="-52"/>
              </a:rPr>
              <a:t>по переселению соотечественников из-за рубежа</a:t>
            </a:r>
            <a:endParaRPr lang="ru-RU" b="1" dirty="0">
              <a:solidFill>
                <a:srgbClr val="01489A"/>
              </a:solidFill>
              <a:latin typeface="Montserrat Medium" panose="00000600000000000000" pitchFamily="50" charset="-52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  <p:sp>
        <p:nvSpPr>
          <p:cNvPr id="34" name="ТУРИЗМ"/>
          <p:cNvSpPr txBox="1"/>
          <p:nvPr/>
        </p:nvSpPr>
        <p:spPr>
          <a:xfrm>
            <a:off x="2649179" y="4282076"/>
            <a:ext cx="4007185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60959" rIns="60959">
            <a:spAutoFit/>
          </a:bodyPr>
          <a:lstStyle>
            <a:lvl1pPr>
              <a:defRPr sz="32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rPr lang="ru-RU" sz="1600" dirty="0" smtClean="0">
                <a:solidFill>
                  <a:srgbClr val="00359E"/>
                </a:solidFill>
                <a:latin typeface="Montserrat Medium" panose="00000600000000000000" pitchFamily="50" charset="-52"/>
              </a:rPr>
              <a:t>ТРУДОУСТРОЕНЫ И ОБУЧАЮТСЯ:</a:t>
            </a:r>
            <a:endParaRPr lang="ru-RU" sz="900" b="0" dirty="0" smtClean="0">
              <a:solidFill>
                <a:srgbClr val="00359E"/>
              </a:solidFill>
              <a:latin typeface="Montserrat Medium" panose="00000600000000000000" pitchFamily="50" charset="-52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978"/>
          <a:stretch/>
        </p:blipFill>
        <p:spPr>
          <a:xfrm>
            <a:off x="4781894" y="5447704"/>
            <a:ext cx="417660" cy="411196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98" t="31958" r="11998" b="24558"/>
          <a:stretch/>
        </p:blipFill>
        <p:spPr>
          <a:xfrm>
            <a:off x="2176463" y="5970769"/>
            <a:ext cx="440531" cy="328613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62588" y="5757903"/>
            <a:ext cx="468051" cy="489600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58" t="25298" r="5958" b="31692"/>
          <a:stretch/>
        </p:blipFill>
        <p:spPr>
          <a:xfrm>
            <a:off x="4759356" y="6002701"/>
            <a:ext cx="462736" cy="2647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2462742"/>
            <a:ext cx="9144000" cy="1639898"/>
          </a:xfrm>
          <a:prstGeom prst="rect">
            <a:avLst/>
          </a:prstGeom>
          <a:solidFill>
            <a:srgbClr val="DFDFDF"/>
          </a:solidFill>
          <a:ln>
            <a:solidFill>
              <a:srgbClr val="DFDF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875925"/>
              </p:ext>
            </p:extLst>
          </p:nvPr>
        </p:nvGraphicFramePr>
        <p:xfrm>
          <a:off x="158430" y="1161688"/>
          <a:ext cx="3388521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6843"/>
                <a:gridCol w="2141678"/>
              </a:tblGrid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ea typeface="Arial Narrow"/>
                          <a:cs typeface="Arial Narrow"/>
                          <a:sym typeface="Arial Narrow"/>
                        </a:rPr>
                        <a:t>300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600"/>
                        </a:lnSpc>
                      </a:pPr>
                      <a:r>
                        <a:rPr lang="ru-RU" sz="14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Arial" panose="020B0604020202020204" pitchFamily="34" charset="0"/>
                        </a:rPr>
                        <a:t>человек</a:t>
                      </a:r>
                      <a:endParaRPr lang="en-US" sz="1400" b="1" kern="120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ts val="1600"/>
                        </a:lnSpc>
                      </a:pPr>
                      <a:r>
                        <a:rPr lang="ru-RU" sz="14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Arial" panose="020B0604020202020204" pitchFamily="34" charset="0"/>
                        </a:rPr>
                        <a:t>запланировано </a:t>
                      </a:r>
                    </a:p>
                    <a:p>
                      <a:pPr marL="0" algn="l" defTabSz="914400" rtl="0" eaLnBrk="1" latinLnBrk="0" hangingPunct="1">
                        <a:lnSpc>
                          <a:spcPts val="1600"/>
                        </a:lnSpc>
                      </a:pPr>
                      <a:r>
                        <a:rPr lang="ru-RU" sz="14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Arial" panose="020B0604020202020204" pitchFamily="34" charset="0"/>
                        </a:rPr>
                        <a:t>переселить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768818"/>
              </p:ext>
            </p:extLst>
          </p:nvPr>
        </p:nvGraphicFramePr>
        <p:xfrm>
          <a:off x="4766727" y="1156625"/>
          <a:ext cx="3324344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2028944"/>
              </a:tblGrid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ea typeface="Arial Narrow"/>
                          <a:cs typeface="Arial Narrow"/>
                          <a:sym typeface="Arial Narrow"/>
                        </a:rPr>
                        <a:t>468</a:t>
                      </a:r>
                      <a:endParaRPr lang="ru-RU" sz="4000" b="1" kern="1200" dirty="0" smtClean="0"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600"/>
                        </a:lnSpc>
                      </a:pPr>
                      <a:r>
                        <a:rPr lang="ru-RU" sz="14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Arial" panose="020B0604020202020204" pitchFamily="34" charset="0"/>
                        </a:rPr>
                        <a:t>человек</a:t>
                      </a:r>
                    </a:p>
                    <a:p>
                      <a:pPr marL="0" algn="l" defTabSz="914400" rtl="0" eaLnBrk="1" latinLnBrk="0" hangingPunct="1">
                        <a:lnSpc>
                          <a:spcPts val="1600"/>
                        </a:lnSpc>
                      </a:pPr>
                      <a:r>
                        <a:rPr lang="ru-RU" sz="14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Arial" panose="020B0604020202020204" pitchFamily="34" charset="0"/>
                        </a:rPr>
                        <a:t>фактически </a:t>
                      </a:r>
                    </a:p>
                    <a:p>
                      <a:pPr marL="0" algn="l" defTabSz="914400" rtl="0" eaLnBrk="1" latinLnBrk="0" hangingPunct="1">
                        <a:lnSpc>
                          <a:spcPts val="1600"/>
                        </a:lnSpc>
                      </a:pPr>
                      <a:r>
                        <a:rPr lang="ru-RU" sz="14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Arial" panose="020B0604020202020204" pitchFamily="34" charset="0"/>
                        </a:rPr>
                        <a:t>переселились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7" name="Таблица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811953"/>
              </p:ext>
            </p:extLst>
          </p:nvPr>
        </p:nvGraphicFramePr>
        <p:xfrm>
          <a:off x="4274206" y="1807142"/>
          <a:ext cx="471739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0266"/>
                <a:gridCol w="1056132"/>
                <a:gridCol w="2921000"/>
              </a:tblGrid>
              <a:tr h="438625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Arial" panose="020B0604020202020204" pitchFamily="34" charset="0"/>
                        </a:rPr>
                        <a:t>из них: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01489A"/>
                          </a:solidFill>
                          <a:latin typeface="Montserrat Medium" panose="00000600000000000000" pitchFamily="50" charset="-52"/>
                          <a:ea typeface="Arial Narrow"/>
                          <a:cs typeface="Arial Narrow"/>
                          <a:sym typeface="Arial Narrow"/>
                        </a:rPr>
                        <a:t>359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Arial" panose="020B0604020202020204" pitchFamily="34" charset="0"/>
                        </a:rPr>
                        <a:t>человек</a:t>
                      </a:r>
                      <a:endParaRPr lang="ru-RU" sz="1400" b="1" kern="1200" baseline="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Arial" panose="020B0604020202020204" pitchFamily="34" charset="0"/>
                        </a:rPr>
                        <a:t>трудоспособного возраста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8" name="Таблица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787499"/>
              </p:ext>
            </p:extLst>
          </p:nvPr>
        </p:nvGraphicFramePr>
        <p:xfrm>
          <a:off x="50800" y="2654052"/>
          <a:ext cx="30456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3950"/>
                <a:gridCol w="1921650"/>
              </a:tblGrid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01489A"/>
                          </a:solidFill>
                          <a:latin typeface="Montserrat Medium" panose="00000600000000000000" pitchFamily="50" charset="-52"/>
                          <a:ea typeface="+mn-ea"/>
                          <a:cs typeface="+mn-cs"/>
                        </a:rPr>
                        <a:t>247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Мужчины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01489A"/>
                          </a:solidFill>
                          <a:latin typeface="Montserrat Medium" panose="00000600000000000000" pitchFamily="50" charset="-52"/>
                          <a:ea typeface="+mn-ea"/>
                          <a:cs typeface="+mn-cs"/>
                        </a:rPr>
                        <a:t>96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Высшее </a:t>
                      </a: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образование</a:t>
                      </a:r>
                      <a:endParaRPr lang="ru-RU" sz="1400" b="0" i="1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1" name="Таблица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826806"/>
              </p:ext>
            </p:extLst>
          </p:nvPr>
        </p:nvGraphicFramePr>
        <p:xfrm>
          <a:off x="3092443" y="2632222"/>
          <a:ext cx="304560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798"/>
                <a:gridCol w="2096802"/>
              </a:tblGrid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01489A"/>
                          </a:solidFill>
                          <a:latin typeface="Montserrat Medium" panose="00000600000000000000" pitchFamily="50" charset="-52"/>
                        </a:rPr>
                        <a:t>221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Женщины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01489A"/>
                          </a:solidFill>
                          <a:latin typeface="Montserrat Medium" panose="00000600000000000000" pitchFamily="50" charset="-52"/>
                          <a:ea typeface="+mn-ea"/>
                          <a:cs typeface="+mn-cs"/>
                        </a:rPr>
                        <a:t>131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Среднее профессиональное</a:t>
                      </a: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образование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2" name="Таблица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15696"/>
              </p:ext>
            </p:extLst>
          </p:nvPr>
        </p:nvGraphicFramePr>
        <p:xfrm>
          <a:off x="6361453" y="2660445"/>
          <a:ext cx="304560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728"/>
                <a:gridCol w="2044872"/>
              </a:tblGrid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01489A"/>
                          </a:solidFill>
                          <a:latin typeface="Montserrat Medium" panose="00000600000000000000" pitchFamily="50" charset="-52"/>
                          <a:ea typeface="+mn-ea"/>
                          <a:cs typeface="+mn-cs"/>
                        </a:rPr>
                        <a:t>108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Дети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01489A"/>
                          </a:solidFill>
                          <a:latin typeface="Montserrat Medium" panose="00000600000000000000" pitchFamily="50" charset="-52"/>
                          <a:ea typeface="+mn-ea"/>
                          <a:cs typeface="+mn-cs"/>
                        </a:rPr>
                        <a:t>124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Среднее общее</a:t>
                      </a: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образование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0" name="Таблица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389788"/>
              </p:ext>
            </p:extLst>
          </p:nvPr>
        </p:nvGraphicFramePr>
        <p:xfrm>
          <a:off x="252200" y="4805377"/>
          <a:ext cx="1835090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5090"/>
              </a:tblGrid>
              <a:tr h="5294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ea typeface="Arial Narrow"/>
                          <a:cs typeface="Arial Narrow"/>
                          <a:sym typeface="Arial Narrow"/>
                        </a:rPr>
                        <a:t>294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7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Трудоустроены</a:t>
                      </a:r>
                      <a:endParaRPr lang="ru-RU" sz="1600" b="0" i="1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4" name="Таблица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467484"/>
              </p:ext>
            </p:extLst>
          </p:nvPr>
        </p:nvGraphicFramePr>
        <p:xfrm>
          <a:off x="7412344" y="4804206"/>
          <a:ext cx="1373371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3371"/>
              </a:tblGrid>
              <a:tr h="52946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ea typeface="Arial Narrow"/>
                          <a:cs typeface="Arial Narrow"/>
                          <a:sym typeface="Arial Narrow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67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Студентов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5" name="Таблица 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801651"/>
              </p:ext>
            </p:extLst>
          </p:nvPr>
        </p:nvGraphicFramePr>
        <p:xfrm>
          <a:off x="2589910" y="4840856"/>
          <a:ext cx="2243667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3667"/>
              </a:tblGrid>
              <a:tr h="51816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Здравоохранение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Образование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Агропромышленный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комплекс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6" name="Таблица 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036577"/>
              </p:ext>
            </p:extLst>
          </p:nvPr>
        </p:nvGraphicFramePr>
        <p:xfrm>
          <a:off x="5248452" y="4840856"/>
          <a:ext cx="2243667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366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Индивидуальные предприниматели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Строительный</a:t>
                      </a:r>
                      <a:b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</a:b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комплекс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Рыбохозяйственный</a:t>
                      </a:r>
                      <a:endParaRPr lang="ru-RU" sz="1400" b="1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  <a:p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комплекс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77" name="Рисунок 76"/>
          <p:cNvPicPr>
            <a:picLocks noChangeAspect="1"/>
          </p:cNvPicPr>
          <p:nvPr/>
        </p:nvPicPr>
        <p:blipFill rotWithShape="1"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5" t="5556" b="9445"/>
          <a:stretch/>
        </p:blipFill>
        <p:spPr>
          <a:xfrm>
            <a:off x="4802468" y="4908038"/>
            <a:ext cx="383529" cy="360000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102" y="4931880"/>
            <a:ext cx="315596" cy="360000"/>
          </a:xfrm>
          <a:prstGeom prst="rect">
            <a:avLst/>
          </a:prstGeom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778" y1="9556" x2="78000" y2="14444"/>
                        <a14:foregroundMark x1="17778" y1="11889" x2="46667" y2="1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900" y="544770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65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8715677" y="6396335"/>
            <a:ext cx="428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1</a:t>
            </a:r>
            <a:r>
              <a:rPr lang="en-US" sz="2400" b="1" dirty="0" smtClean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1</a:t>
            </a:r>
            <a:endParaRPr lang="ru-RU" sz="2400" b="1" dirty="0">
              <a:ln w="0"/>
              <a:solidFill>
                <a:schemeClr val="bg1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972734" y="319875"/>
            <a:ext cx="71712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Трудовая деятельность иностранных </a:t>
            </a:r>
            <a:r>
              <a:rPr lang="ru-RU" b="1" dirty="0" smtClean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граждан</a:t>
            </a:r>
            <a:endParaRPr lang="en-US" b="1" dirty="0" smtClean="0">
              <a:ln w="0"/>
              <a:solidFill>
                <a:srgbClr val="01489A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  <a:p>
            <a:pPr algn="r"/>
            <a:r>
              <a:rPr lang="ru-RU" b="1" dirty="0" smtClean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в </a:t>
            </a:r>
            <a:r>
              <a:rPr lang="ru-RU" b="1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Камчатском крае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  <p:sp>
        <p:nvSpPr>
          <p:cNvPr id="8" name="Заголовок 5"/>
          <p:cNvSpPr txBox="1">
            <a:spLocks/>
          </p:cNvSpPr>
          <p:nvPr/>
        </p:nvSpPr>
        <p:spPr>
          <a:xfrm>
            <a:off x="4614333" y="1219962"/>
            <a:ext cx="4424254" cy="7104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1600" b="1" dirty="0" smtClean="0">
                <a:solidFill>
                  <a:srgbClr val="E4471E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Запреты</a:t>
            </a:r>
            <a:r>
              <a:rPr lang="ru-RU" sz="1600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, принятые Правительством  Камчатского края на привлечение иностранных работников</a:t>
            </a:r>
            <a:endParaRPr lang="ru-RU" sz="1600" dirty="0"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267954"/>
              </p:ext>
            </p:extLst>
          </p:nvPr>
        </p:nvGraphicFramePr>
        <p:xfrm>
          <a:off x="4778541" y="2123932"/>
          <a:ext cx="4146639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3039"/>
                <a:gridCol w="2073600"/>
              </a:tblGrid>
              <a:tr h="1007732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E4471E"/>
                          </a:solidFill>
                          <a:effectLst/>
                          <a:latin typeface="Montserrat Medium" panose="00000600000000000000" pitchFamily="50" charset="-52"/>
                          <a:ea typeface="+mn-ea"/>
                          <a:cs typeface="Times New Roman" panose="02020603050405020304" pitchFamily="18" charset="0"/>
                        </a:rPr>
                        <a:t>В 2018 году</a:t>
                      </a:r>
                      <a:r>
                        <a:rPr lang="ru-RU" sz="1400" b="1" kern="1200" baseline="0" dirty="0" smtClean="0">
                          <a:solidFill>
                            <a:srgbClr val="E4471E"/>
                          </a:solidFill>
                          <a:effectLst/>
                          <a:latin typeface="Montserrat Medium" panose="00000600000000000000" pitchFamily="50" charset="-52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действовали </a:t>
                      </a:r>
                    </a:p>
                    <a:p>
                      <a:pPr algn="ctr"/>
                      <a:r>
                        <a:rPr lang="ru-RU" sz="1600" b="1" kern="1200" dirty="0" smtClean="0">
                          <a:solidFill>
                            <a:srgbClr val="E4471E"/>
                          </a:solidFill>
                          <a:effectLst/>
                          <a:latin typeface="Montserrat Medium" panose="00000600000000000000" pitchFamily="50" charset="-52"/>
                          <a:ea typeface="+mn-ea"/>
                          <a:cs typeface="Times New Roman" panose="02020603050405020304" pitchFamily="18" charset="0"/>
                        </a:rPr>
                        <a:t>в 9 видах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экономической</a:t>
                      </a:r>
                      <a:r>
                        <a:rPr lang="ru-RU" sz="1400" b="0" kern="1200" baseline="0" dirty="0" smtClean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 деятельности</a:t>
                      </a:r>
                    </a:p>
                  </a:txBody>
                  <a:tcP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E4471E"/>
                          </a:solidFill>
                          <a:effectLst/>
                          <a:latin typeface="Montserrat Medium" panose="00000600000000000000" pitchFamily="50" charset="-52"/>
                          <a:ea typeface="+mn-ea"/>
                          <a:cs typeface="Times New Roman" panose="02020603050405020304" pitchFamily="18" charset="0"/>
                        </a:rPr>
                        <a:t>В 2019 году </a:t>
                      </a: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действовали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rgbClr val="E4471E"/>
                          </a:solidFill>
                          <a:effectLst/>
                          <a:latin typeface="Montserrat Medium" panose="00000600000000000000" pitchFamily="50" charset="-52"/>
                          <a:ea typeface="+mn-ea"/>
                          <a:cs typeface="Times New Roman" panose="02020603050405020304" pitchFamily="18" charset="0"/>
                        </a:rPr>
                        <a:t>в 14 видах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экономической</a:t>
                      </a:r>
                      <a:r>
                        <a:rPr lang="ru-RU" sz="1400" b="0" kern="1200" baseline="0" dirty="0" smtClean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 деятельности</a:t>
                      </a:r>
                      <a:endParaRPr lang="ru-RU" sz="1400" b="0" kern="1200" dirty="0" smtClean="0">
                        <a:solidFill>
                          <a:srgbClr val="01489A"/>
                        </a:solidFill>
                        <a:effectLst/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DFDFD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13215"/>
              </p:ext>
            </p:extLst>
          </p:nvPr>
        </p:nvGraphicFramePr>
        <p:xfrm>
          <a:off x="4775321" y="4895279"/>
          <a:ext cx="414720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3600"/>
                <a:gridCol w="2073600"/>
              </a:tblGrid>
              <a:tr h="100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baseline="0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ea typeface="+mn-ea"/>
                          <a:cs typeface="Times New Roman" panose="02020603050405020304" pitchFamily="18" charset="0"/>
                        </a:rPr>
                        <a:t>В 2018 году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действовали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baseline="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0" u="none" strike="noStrike" kern="1200" baseline="0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ea typeface="+mn-ea"/>
                          <a:cs typeface="Times New Roman" panose="02020603050405020304" pitchFamily="18" charset="0"/>
                        </a:rPr>
                        <a:t>в 9 видах </a:t>
                      </a:r>
                      <a:endParaRPr lang="ru-RU" sz="1400" b="1" i="0" u="none" strike="noStrike" kern="1200" baseline="0" dirty="0" smtClean="0"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baseline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экономической деятельности</a:t>
                      </a:r>
                    </a:p>
                  </a:txBody>
                  <a:tcP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baseline="0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ea typeface="+mn-ea"/>
                          <a:cs typeface="Times New Roman" panose="02020603050405020304" pitchFamily="18" charset="0"/>
                        </a:rPr>
                        <a:t>В 2019 году </a:t>
                      </a:r>
                      <a:r>
                        <a:rPr lang="ru-RU" sz="1400" b="0" i="0" u="none" strike="noStrike" kern="1200" baseline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действовали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baseline="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i="0" u="none" strike="noStrike" kern="1200" baseline="0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ea typeface="+mn-ea"/>
                          <a:cs typeface="Times New Roman" panose="02020603050405020304" pitchFamily="18" charset="0"/>
                        </a:rPr>
                        <a:t>в 10 видах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baseline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экономической деятельности</a:t>
                      </a:r>
                    </a:p>
                  </a:txBody>
                  <a:tcPr>
                    <a:solidFill>
                      <a:srgbClr val="DFDFD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059231184"/>
              </p:ext>
            </p:extLst>
          </p:nvPr>
        </p:nvGraphicFramePr>
        <p:xfrm>
          <a:off x="129177" y="1855071"/>
          <a:ext cx="3960000" cy="2005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715933" y="3718150"/>
            <a:ext cx="43226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E4471E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Ограничительные меры</a:t>
            </a:r>
            <a:r>
              <a:rPr lang="ru-RU" sz="1600" dirty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, принятые </a:t>
            </a:r>
            <a:r>
              <a:rPr lang="ru-RU" sz="1600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Правительством </a:t>
            </a:r>
            <a:r>
              <a:rPr lang="ru-RU" sz="1600" dirty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Российской Федерации </a:t>
            </a:r>
            <a:r>
              <a:rPr lang="ru-RU" sz="1600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на привлечение иностранных работников </a:t>
            </a:r>
            <a:endParaRPr lang="ru-RU" sz="1600" dirty="0"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87400" y="1822823"/>
            <a:ext cx="8043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E4471E"/>
                </a:solidFill>
                <a:latin typeface="Montserrat Medium" panose="00000600000000000000" pitchFamily="50" charset="-52"/>
              </a:rPr>
              <a:t>12240</a:t>
            </a:r>
            <a:endParaRPr lang="ru-RU" sz="1600" b="1" dirty="0">
              <a:solidFill>
                <a:srgbClr val="E4471E"/>
              </a:solidFill>
              <a:latin typeface="Montserrat Medium" panose="00000600000000000000" pitchFamily="50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67092" y="1889497"/>
            <a:ext cx="7142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E4471E"/>
                </a:solidFill>
                <a:latin typeface="Montserrat Medium" panose="00000600000000000000" pitchFamily="50" charset="-52"/>
              </a:rPr>
              <a:t>12231</a:t>
            </a:r>
            <a:endParaRPr lang="ru-RU" sz="1600" b="1" dirty="0">
              <a:solidFill>
                <a:srgbClr val="E4471E"/>
              </a:solidFill>
              <a:latin typeface="Montserrat Medium" panose="00000600000000000000" pitchFamily="50" charset="-52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230060"/>
              </p:ext>
            </p:extLst>
          </p:nvPr>
        </p:nvGraphicFramePr>
        <p:xfrm>
          <a:off x="129177" y="5206616"/>
          <a:ext cx="4347573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740"/>
                <a:gridCol w="1438275"/>
                <a:gridCol w="1842558"/>
              </a:tblGrid>
              <a:tr h="45347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Период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48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Стоимость патента (руб.)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48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Поступило в бюджет (руб.)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489A"/>
                    </a:solidFill>
                  </a:tcPr>
                </a:tc>
              </a:tr>
              <a:tr h="2231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2019 год</a:t>
                      </a:r>
                      <a:endParaRPr lang="en-US" sz="140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5 706</a:t>
                      </a:r>
                      <a:endParaRPr lang="en-US" sz="140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357 205 000</a:t>
                      </a:r>
                      <a:endParaRPr lang="en-US" sz="1600" b="1" dirty="0" smtClean="0"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31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2018 год</a:t>
                      </a:r>
                      <a:endParaRPr lang="en-US" sz="140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5 564</a:t>
                      </a:r>
                      <a:endParaRPr lang="en-US" sz="140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324 644 000</a:t>
                      </a:r>
                      <a:endParaRPr lang="en-US" sz="1600" b="1" dirty="0" smtClean="0"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311073" y="4593077"/>
            <a:ext cx="3895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Стоимость и объем налоговых поступлений от уплаты патента</a:t>
            </a:r>
            <a:endParaRPr lang="en-US" sz="1600" dirty="0"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7" name="Заголовок 5"/>
          <p:cNvSpPr txBox="1">
            <a:spLocks/>
          </p:cNvSpPr>
          <p:nvPr/>
        </p:nvSpPr>
        <p:spPr>
          <a:xfrm>
            <a:off x="56082" y="1135216"/>
            <a:ext cx="4313019" cy="65385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dirty="0">
                <a:solidFill>
                  <a:srgbClr val="01489A"/>
                </a:solidFill>
                <a:latin typeface="Montserrat" panose="00000500000000000000" pitchFamily="2" charset="-52"/>
                <a:ea typeface="+mn-ea"/>
                <a:cs typeface="Times New Roman" panose="02020603050405020304" pitchFamily="18" charset="0"/>
              </a:rPr>
              <a:t>Количество иностранных граждан, осуществляющих трудовую деятельность в Камчатском крае (чел.)</a:t>
            </a:r>
            <a:endParaRPr lang="en-US" sz="1600" dirty="0">
              <a:solidFill>
                <a:srgbClr val="01489A"/>
              </a:solidFill>
              <a:latin typeface="Montserrat" panose="00000500000000000000" pitchFamily="2" charset="-52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4167" y="3785883"/>
            <a:ext cx="34980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rgbClr val="01489A"/>
                </a:solidFill>
                <a:latin typeface="Montserrat" panose="00000500000000000000" pitchFamily="2" charset="-52"/>
              </a:rPr>
              <a:t>Граждане </a:t>
            </a:r>
            <a:r>
              <a:rPr lang="ru-RU" sz="1200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ЕАЭС</a:t>
            </a:r>
          </a:p>
          <a:p>
            <a:r>
              <a:rPr lang="ru-RU" sz="1200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На </a:t>
            </a:r>
            <a:r>
              <a:rPr lang="ru-RU" sz="1200" dirty="0">
                <a:solidFill>
                  <a:srgbClr val="01489A"/>
                </a:solidFill>
                <a:latin typeface="Montserrat" panose="00000500000000000000" pitchFamily="2" charset="-52"/>
              </a:rPr>
              <a:t>основании РВП и вида на </a:t>
            </a:r>
            <a:r>
              <a:rPr lang="ru-RU" sz="1200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жительство</a:t>
            </a:r>
          </a:p>
          <a:p>
            <a:r>
              <a:rPr lang="ru-RU" sz="1200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По </a:t>
            </a:r>
            <a:r>
              <a:rPr lang="ru-RU" sz="1200" dirty="0">
                <a:solidFill>
                  <a:srgbClr val="01489A"/>
                </a:solidFill>
                <a:latin typeface="Montserrat" panose="00000500000000000000" pitchFamily="2" charset="-52"/>
              </a:rPr>
              <a:t>патентам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4167" y="3899450"/>
            <a:ext cx="63533" cy="63533"/>
          </a:xfrm>
          <a:prstGeom prst="rect">
            <a:avLst/>
          </a:prstGeom>
          <a:solidFill>
            <a:srgbClr val="67B7EA"/>
          </a:solidFill>
          <a:ln>
            <a:solidFill>
              <a:srgbClr val="67B7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84167" y="4077281"/>
            <a:ext cx="63533" cy="63533"/>
          </a:xfrm>
          <a:prstGeom prst="rect">
            <a:avLst/>
          </a:prstGeom>
          <a:solidFill>
            <a:srgbClr val="E4471E"/>
          </a:solidFill>
          <a:ln>
            <a:solidFill>
              <a:srgbClr val="E44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84167" y="4254747"/>
            <a:ext cx="63533" cy="63533"/>
          </a:xfrm>
          <a:prstGeom prst="rect">
            <a:avLst/>
          </a:prstGeom>
          <a:solidFill>
            <a:srgbClr val="DFDFDF"/>
          </a:solidFill>
          <a:ln>
            <a:solidFill>
              <a:srgbClr val="DFDF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6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8654764" y="6395336"/>
            <a:ext cx="490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12</a:t>
            </a:r>
            <a:endParaRPr lang="ru-RU" sz="2400" b="1" dirty="0">
              <a:ln w="0"/>
              <a:solidFill>
                <a:schemeClr val="bg1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13196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420307" y="319875"/>
            <a:ext cx="57252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Электронная служба занятости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014838" y="1863860"/>
            <a:ext cx="3138478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buClr>
                <a:srgbClr val="073C65"/>
              </a:buClr>
            </a:pPr>
            <a:r>
              <a:rPr lang="ru-RU" sz="1600" b="1" dirty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Официальный сайт исполнительных органов государственной власти Камчатского края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439894" y="1863860"/>
            <a:ext cx="239884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buClr>
                <a:srgbClr val="073C65"/>
              </a:buClr>
            </a:pPr>
            <a:r>
              <a:rPr lang="ru-RU" sz="1600" b="1" dirty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Интерактивный </a:t>
            </a:r>
            <a:r>
              <a:rPr lang="ru-RU" sz="1600" b="1" dirty="0" smtClean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портал</a:t>
            </a:r>
          </a:p>
          <a:p>
            <a:pPr algn="ctr">
              <a:lnSpc>
                <a:spcPts val="1400"/>
              </a:lnSpc>
              <a:buClr>
                <a:srgbClr val="073C65"/>
              </a:buClr>
            </a:pPr>
            <a:r>
              <a:rPr lang="ru-RU" sz="1600" b="1" dirty="0" smtClean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Службы </a:t>
            </a:r>
            <a:r>
              <a:rPr lang="ru-RU" sz="1600" b="1" dirty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занятости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94465" y="3993117"/>
            <a:ext cx="1411306" cy="275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buClr>
                <a:srgbClr val="073C65"/>
              </a:buClr>
            </a:pPr>
            <a:r>
              <a:rPr lang="ru-RU" sz="1600" b="1" dirty="0" err="1" smtClean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ВКонтакте</a:t>
            </a:r>
            <a:endParaRPr lang="ru-RU" sz="1600" b="1" dirty="0">
              <a:solidFill>
                <a:srgbClr val="01489A"/>
              </a:solidFill>
              <a:latin typeface="Montserrat Medium" panose="000006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7224" y="1863860"/>
            <a:ext cx="2265789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buClr>
                <a:srgbClr val="073C65"/>
              </a:buClr>
            </a:pPr>
            <a:r>
              <a:rPr lang="ru-RU" sz="1600" b="1" dirty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Портал</a:t>
            </a:r>
          </a:p>
          <a:p>
            <a:pPr algn="ctr">
              <a:lnSpc>
                <a:spcPts val="1400"/>
              </a:lnSpc>
              <a:buClr>
                <a:srgbClr val="073C65"/>
              </a:buClr>
            </a:pPr>
            <a:r>
              <a:rPr lang="ru-RU" sz="1600" b="1" dirty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«Работа в России»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580583" y="5682605"/>
            <a:ext cx="1395603" cy="275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buClr>
                <a:srgbClr val="073C65"/>
              </a:buClr>
            </a:pPr>
            <a:r>
              <a:rPr lang="en-US" sz="1600" b="1" dirty="0" smtClean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WhatsApp</a:t>
            </a:r>
            <a:endParaRPr lang="ru-RU" sz="1600" b="1" dirty="0">
              <a:solidFill>
                <a:srgbClr val="01489A"/>
              </a:solidFill>
              <a:latin typeface="Montserrat Medium" panose="000006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118800" y="5682605"/>
            <a:ext cx="1989286" cy="281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buClr>
                <a:srgbClr val="073C65"/>
              </a:buClr>
            </a:pPr>
            <a:r>
              <a:rPr lang="ru-RU" sz="1600" b="1" dirty="0" smtClean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Одноклассники</a:t>
            </a:r>
            <a:endParaRPr lang="ru-RU" sz="1600" b="1" dirty="0">
              <a:solidFill>
                <a:srgbClr val="01489A"/>
              </a:solidFill>
              <a:latin typeface="Montserrat Medium" panose="000006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900902" y="3995231"/>
            <a:ext cx="1342193" cy="275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buClr>
                <a:srgbClr val="073C65"/>
              </a:buClr>
            </a:pPr>
            <a:r>
              <a:rPr lang="en-US" sz="1600" b="1" dirty="0" smtClean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Instagram</a:t>
            </a:r>
            <a:endParaRPr lang="ru-RU" sz="1600" b="1" dirty="0">
              <a:solidFill>
                <a:srgbClr val="01489A"/>
              </a:solidFill>
              <a:latin typeface="Montserrat Medium" panose="000006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012947" y="3993117"/>
            <a:ext cx="1252738" cy="275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buClr>
                <a:srgbClr val="073C65"/>
              </a:buClr>
            </a:pPr>
            <a:r>
              <a:rPr lang="en-US" sz="1600" b="1" dirty="0" smtClean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Facebook</a:t>
            </a:r>
            <a:endParaRPr lang="ru-RU" sz="1600" b="1" dirty="0">
              <a:solidFill>
                <a:srgbClr val="01489A"/>
              </a:solidFill>
              <a:latin typeface="Montserrat Medium" panose="00000600000000000000" pitchFamily="50" charset="-52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800" y="1120707"/>
            <a:ext cx="518400" cy="6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316" y="3258510"/>
            <a:ext cx="647367" cy="6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881" y="3257350"/>
            <a:ext cx="648000" cy="64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118" y="3258510"/>
            <a:ext cx="648000" cy="64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464" y="4946838"/>
            <a:ext cx="656982" cy="64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3" t="13587" r="21198" b="14312"/>
          <a:stretch/>
        </p:blipFill>
        <p:spPr>
          <a:xfrm>
            <a:off x="7312060" y="1129253"/>
            <a:ext cx="654513" cy="64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5" t="16216" r="17582" b="14115"/>
          <a:stretch/>
        </p:blipFill>
        <p:spPr>
          <a:xfrm>
            <a:off x="1168299" y="1129253"/>
            <a:ext cx="663641" cy="64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8" t="10902" r="10737" b="11133"/>
          <a:stretch/>
        </p:blipFill>
        <p:spPr>
          <a:xfrm>
            <a:off x="2786698" y="4946838"/>
            <a:ext cx="653491" cy="64800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166693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112978"/>
            <a:ext cx="9144000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600" b="1" dirty="0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Мероприятие: профессиональное обучение и дополнительное </a:t>
            </a:r>
          </a:p>
          <a:p>
            <a:pPr algn="ctr"/>
            <a:r>
              <a:rPr lang="ru-RU" sz="1600" b="1" dirty="0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профессиональное образование лиц </a:t>
            </a:r>
            <a:r>
              <a:rPr lang="ru-RU" sz="1600" b="1" dirty="0" err="1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предпенсионного</a:t>
            </a:r>
            <a:r>
              <a:rPr lang="ru-RU" sz="1600" b="1" dirty="0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возраста</a:t>
            </a:r>
            <a:endParaRPr lang="ru-RU" sz="1600" b="1" dirty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978084" y="1850842"/>
            <a:ext cx="0" cy="3872625"/>
          </a:xfrm>
          <a:prstGeom prst="line">
            <a:avLst/>
          </a:prstGeom>
          <a:ln w="25400">
            <a:solidFill>
              <a:srgbClr val="E4471E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153953" y="1783332"/>
            <a:ext cx="3775657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u="sng" dirty="0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Востребованные направления обучения</a:t>
            </a:r>
            <a:endParaRPr lang="ru-RU" u="sng" dirty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44183" y="2234990"/>
            <a:ext cx="3458033" cy="576000"/>
          </a:xfrm>
          <a:prstGeom prst="rect">
            <a:avLst/>
          </a:pr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План </a:t>
            </a:r>
            <a:r>
              <a:rPr lang="ru-RU" sz="1600" b="1" dirty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-</a:t>
            </a:r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E4471E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139</a:t>
            </a:r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человек</a:t>
            </a:r>
            <a:endParaRPr lang="ru-RU" sz="1600" dirty="0"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44429" y="4189630"/>
            <a:ext cx="3452096" cy="576000"/>
          </a:xfrm>
          <a:prstGeom prst="rect">
            <a:avLst/>
          </a:pr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E4471E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12,3</a:t>
            </a:r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млн. рублей:</a:t>
            </a:r>
            <a:endParaRPr lang="ru-RU" sz="1600" dirty="0"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44429" y="3157267"/>
            <a:ext cx="3452096" cy="711818"/>
          </a:xfrm>
          <a:prstGeom prst="rect">
            <a:avLst/>
          </a:prstGeom>
          <a:solidFill>
            <a:srgbClr val="DF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Завершили обучение –</a:t>
            </a:r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dirty="0" smtClean="0">
                <a:solidFill>
                  <a:srgbClr val="E4471E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458</a:t>
            </a:r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человек</a:t>
            </a:r>
            <a:endParaRPr lang="ru-RU" sz="1600" dirty="0"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84914" y="4941802"/>
            <a:ext cx="3701826" cy="28469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ru-RU" sz="1400" dirty="0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- федеральный бюджет – 11,7 млн. руб.</a:t>
            </a:r>
            <a:endParaRPr lang="ru-RU" sz="1400" dirty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84914" y="5257273"/>
            <a:ext cx="3595801" cy="28469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ru-RU" sz="1400" dirty="0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- краевой бюджет – 0,6 млн. руб.</a:t>
            </a:r>
            <a:endParaRPr lang="ru-RU" sz="1400" dirty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6" b="100000" l="0" r="100000">
                        <a14:foregroundMark x1="27633" y1="51545" x2="38357" y2="53422"/>
                        <a14:foregroundMark x1="55990" y1="55482" x2="71546" y2="57177"/>
                        <a14:foregroundMark x1="77923" y1="45669" x2="87101" y2="45669"/>
                        <a14:foregroundMark x1="49324" y1="41369" x2="57343" y2="43065"/>
                        <a14:foregroundMark x1="64348" y1="31799" x2="72415" y2="33374"/>
                        <a14:foregroundMark x1="48261" y1="18837" x2="53478" y2="23440"/>
                        <a14:foregroundMark x1="31449" y1="29437" x2="36087" y2="32586"/>
                        <a14:foregroundMark x1="63527" y1="8237" x2="67923" y2="13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41" y="2165472"/>
            <a:ext cx="901958" cy="719376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0" y="5782526"/>
            <a:ext cx="9144000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600" dirty="0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После получения профессионального образования </a:t>
            </a:r>
            <a:r>
              <a:rPr lang="ru-RU" sz="2400" b="1" dirty="0" smtClean="0">
                <a:ln w="0"/>
                <a:solidFill>
                  <a:srgbClr val="E4471E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402</a:t>
            </a:r>
            <a:r>
              <a:rPr lang="ru-RU" sz="1600" b="1" dirty="0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гражданина</a:t>
            </a:r>
            <a:r>
              <a:rPr lang="ru-RU" sz="1600" b="1" dirty="0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n w="0"/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работают</a:t>
            </a:r>
            <a:endParaRPr lang="ru-RU" sz="1600" b="1" dirty="0">
              <a:ln w="0"/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653160" y="6395336"/>
            <a:ext cx="490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13</a:t>
            </a:r>
            <a:endParaRPr lang="ru-RU" sz="2400" b="1" dirty="0">
              <a:ln w="0"/>
              <a:solidFill>
                <a:schemeClr val="bg1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933701" y="319875"/>
            <a:ext cx="621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Региональный </a:t>
            </a:r>
            <a:r>
              <a:rPr lang="ru-RU" b="1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проект «Старшее поколение» </a:t>
            </a:r>
            <a:r>
              <a:rPr lang="ru-RU" b="1" dirty="0" smtClean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Национального проекта </a:t>
            </a:r>
            <a:r>
              <a:rPr lang="ru-RU" b="1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«Демография</a:t>
            </a:r>
            <a:r>
              <a:rPr lang="ru-RU" b="1" dirty="0" smtClean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»</a:t>
            </a:r>
            <a:endParaRPr lang="ru-RU" b="1" dirty="0">
              <a:ln w="0"/>
              <a:solidFill>
                <a:srgbClr val="01489A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894417"/>
              </p:ext>
            </p:extLst>
          </p:nvPr>
        </p:nvGraphicFramePr>
        <p:xfrm>
          <a:off x="5253345" y="2633815"/>
          <a:ext cx="3589549" cy="26822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589549"/>
              </a:tblGrid>
              <a:tr h="230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Водитель категории </a:t>
                      </a:r>
                      <a:r>
                        <a:rPr lang="en-US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ru-RU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endParaRPr lang="ru-RU" sz="1600" b="0" kern="1200" dirty="0" smtClean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30856"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Бухгалтерский учет</a:t>
                      </a:r>
                      <a:endParaRPr lang="ru-RU" sz="16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0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Делопроизводство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30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Специалист по</a:t>
                      </a:r>
                      <a:r>
                        <a:rPr lang="ru-RU" sz="1600" b="0" kern="1200" baseline="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 закупкам</a:t>
                      </a:r>
                      <a:endParaRPr lang="ru-RU" sz="1600" b="0" kern="1200" dirty="0" smtClean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0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Повар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30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Электрогазосварщик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0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Слесарь - сантехник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30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Специалист по охране труда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35"/>
          <a:stretch/>
        </p:blipFill>
        <p:spPr>
          <a:xfrm>
            <a:off x="2587791" y="387670"/>
            <a:ext cx="507491" cy="5040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6065" y="3153176"/>
            <a:ext cx="688310" cy="72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20" y="4117630"/>
            <a:ext cx="7056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12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8622703" y="6396335"/>
            <a:ext cx="5212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14</a:t>
            </a:r>
            <a:endParaRPr lang="ru-RU" sz="2400" b="1" dirty="0">
              <a:ln w="0"/>
              <a:solidFill>
                <a:schemeClr val="bg1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15906" y="832178"/>
            <a:ext cx="86674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E4471E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Приоритетными </a:t>
            </a:r>
            <a:r>
              <a:rPr lang="ru-RU" b="1" dirty="0">
                <a:solidFill>
                  <a:srgbClr val="E4471E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направлениями </a:t>
            </a:r>
            <a:r>
              <a:rPr lang="ru-RU" b="1" dirty="0" smtClean="0">
                <a:solidFill>
                  <a:srgbClr val="E4471E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деятельности</a:t>
            </a:r>
            <a:endParaRPr lang="en-US" b="1" dirty="0" smtClean="0">
              <a:solidFill>
                <a:srgbClr val="E4471E"/>
              </a:solidFill>
              <a:latin typeface="Montserrat Medium" panose="00000600000000000000" pitchFamily="50" charset="-52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в </a:t>
            </a:r>
            <a:r>
              <a:rPr lang="ru-RU" b="1" dirty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сфере занятости населения и миграционной </a:t>
            </a:r>
            <a:r>
              <a:rPr lang="ru-RU" b="1" dirty="0" smtClean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политики</a:t>
            </a:r>
            <a:endParaRPr lang="en-US" b="1" dirty="0" smtClean="0">
              <a:solidFill>
                <a:srgbClr val="01489A"/>
              </a:solidFill>
              <a:latin typeface="Montserrat Medium" panose="00000600000000000000" pitchFamily="50" charset="-52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E4471E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на </a:t>
            </a:r>
            <a:r>
              <a:rPr lang="ru-RU" b="1" dirty="0">
                <a:solidFill>
                  <a:srgbClr val="E4471E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2020 </a:t>
            </a:r>
            <a:r>
              <a:rPr lang="ru-RU" b="1" dirty="0" smtClean="0">
                <a:solidFill>
                  <a:srgbClr val="E4471E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год </a:t>
            </a:r>
            <a:r>
              <a:rPr lang="ru-RU" b="1" dirty="0" smtClean="0">
                <a:solidFill>
                  <a:srgbClr val="01489A"/>
                </a:solidFill>
                <a:latin typeface="Montserrat Medium" panose="00000600000000000000" pitchFamily="50" charset="-52"/>
                <a:cs typeface="Arial" panose="020B0604020202020204" pitchFamily="34" charset="0"/>
              </a:rPr>
              <a:t>являются:</a:t>
            </a:r>
            <a:endParaRPr lang="ru-RU" dirty="0">
              <a:solidFill>
                <a:srgbClr val="01489A"/>
              </a:solidFill>
              <a:latin typeface="Montserrat Medium" panose="00000600000000000000" pitchFamily="50" charset="-52"/>
              <a:cs typeface="Arial" panose="020B0604020202020204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792126771"/>
              </p:ext>
            </p:extLst>
          </p:nvPr>
        </p:nvGraphicFramePr>
        <p:xfrm>
          <a:off x="306977" y="1755507"/>
          <a:ext cx="8315726" cy="4501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1995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2594378" y="3104451"/>
            <a:ext cx="3955250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2400" b="1" dirty="0">
                <a:ln w="0"/>
                <a:solidFill>
                  <a:schemeClr val="accent1">
                    <a:lumMod val="50000"/>
                  </a:schemeClr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81772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085398286"/>
              </p:ext>
            </p:extLst>
          </p:nvPr>
        </p:nvGraphicFramePr>
        <p:xfrm>
          <a:off x="1" y="1270078"/>
          <a:ext cx="8633254" cy="44208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286878758"/>
              </p:ext>
            </p:extLst>
          </p:nvPr>
        </p:nvGraphicFramePr>
        <p:xfrm>
          <a:off x="5024688" y="1864154"/>
          <a:ext cx="4896639" cy="1042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545260" y="3042974"/>
            <a:ext cx="4361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Численность безработных </a:t>
            </a:r>
            <a:r>
              <a:rPr lang="ru-RU" sz="14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граждан</a:t>
            </a:r>
            <a:r>
              <a:rPr lang="en-US" sz="14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и уровень общей безработицы на </a:t>
            </a:r>
            <a:r>
              <a:rPr lang="ru-RU" sz="1400" b="1" dirty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конец </a:t>
            </a:r>
            <a:r>
              <a:rPr lang="ru-RU" sz="14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года</a:t>
            </a:r>
            <a:endParaRPr lang="ru-RU" sz="1400" b="1" dirty="0"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143" y="2069770"/>
            <a:ext cx="252662" cy="3408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98332" y="2439994"/>
            <a:ext cx="315473" cy="3246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88599546"/>
              </p:ext>
            </p:extLst>
          </p:nvPr>
        </p:nvGraphicFramePr>
        <p:xfrm>
          <a:off x="4485593" y="3516445"/>
          <a:ext cx="4488488" cy="2777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511592" y="0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74609" y="319931"/>
            <a:ext cx="5269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b="1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Занятость населения Камчатского края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774988" y="6395336"/>
            <a:ext cx="3690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</a:t>
            </a:r>
            <a:endParaRPr lang="ru-RU" sz="2400" b="1" dirty="0">
              <a:ln w="0"/>
              <a:solidFill>
                <a:schemeClr val="bg1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93" y="3391587"/>
            <a:ext cx="712800" cy="6851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58500" y1="40400" x2="59300" y2="41600"/>
                        <a14:foregroundMark x1="57200" y1="48533" x2="60100" y2="50000"/>
                        <a14:foregroundMark x1="56700" y1="45067" x2="56700" y2="45600"/>
                        <a14:foregroundMark x1="58700" y1="45200" x2="58600" y2="45733"/>
                        <a14:foregroundMark x1="60400" y1="45333" x2="60400" y2="46000"/>
                        <a14:backgroundMark x1="40500" y1="33867" x2="40500" y2="33867"/>
                        <a14:backgroundMark x1="40900" y1="36400" x2="40900" y2="36400"/>
                        <a14:backgroundMark x1="40900" y1="38800" x2="40900" y2="38800"/>
                        <a14:backgroundMark x1="40900" y1="41200" x2="40900" y2="41200"/>
                        <a14:backgroundMark x1="41000" y1="43600" x2="41000" y2="43600"/>
                        <a14:backgroundMark x1="41100" y1="45867" x2="41100" y2="45867"/>
                        <a14:backgroundMark x1="41000" y1="48667" x2="41000" y2="48667"/>
                        <a14:backgroundMark x1="40800" y1="51333" x2="40800" y2="51333"/>
                        <a14:backgroundMark x1="40900" y1="53600" x2="40900" y2="53600"/>
                        <a14:backgroundMark x1="41000" y1="55867" x2="41000" y2="55867"/>
                        <a14:backgroundMark x1="43900" y1="56133" x2="43900" y2="56133"/>
                        <a14:backgroundMark x1="43600" y1="58667" x2="43600" y2="58667"/>
                        <a14:backgroundMark x1="41000" y1="58533" x2="41000" y2="58533"/>
                        <a14:backgroundMark x1="41100" y1="60800" x2="41100" y2="60800"/>
                        <a14:backgroundMark x1="43500" y1="61067" x2="43500" y2="61067"/>
                        <a14:backgroundMark x1="52500" y1="57600" x2="52500" y2="57600"/>
                        <a14:backgroundMark x1="52600" y1="60933" x2="52600" y2="60933"/>
                        <a14:backgroundMark x1="56700" y1="61867" x2="56700" y2="61867"/>
                        <a14:backgroundMark x1="57800" y1="62133" x2="57800" y2="62133"/>
                        <a14:backgroundMark x1="57800" y1="58933" x2="57800" y2="58933"/>
                        <a14:backgroundMark x1="56700" y1="58000" x2="56700" y2="58000"/>
                        <a14:backgroundMark x1="56800" y1="55200" x2="56800" y2="55200"/>
                        <a14:backgroundMark x1="58000" y1="54667" x2="58000" y2="54667"/>
                        <a14:backgroundMark x1="59100" y1="54667" x2="59100" y2="54667"/>
                        <a14:backgroundMark x1="60400" y1="54533" x2="60400" y2="54533"/>
                        <a14:backgroundMark x1="60500" y1="58400" x2="60500" y2="58400"/>
                        <a14:backgroundMark x1="59100" y1="58267" x2="59100" y2="58267"/>
                        <a14:backgroundMark x1="59000" y1="62267" x2="59000" y2="62267"/>
                        <a14:backgroundMark x1="60400" y1="62267" x2="60400" y2="62267"/>
                        <a14:backgroundMark x1="43000" y1="63333" x2="43000" y2="63333"/>
                        <a14:backgroundMark x1="40900" y1="63333" x2="40900" y2="63333"/>
                        <a14:backgroundMark x1="40800" y1="66267" x2="40800" y2="66267"/>
                        <a14:backgroundMark x1="40900" y1="68133" x2="40900" y2="68133"/>
                        <a14:backgroundMark x1="40800" y1="70933" x2="40800" y2="70933"/>
                        <a14:backgroundMark x1="44200" y1="70933" x2="44200" y2="70933"/>
                        <a14:backgroundMark x1="43700" y1="68533" x2="43700" y2="68533"/>
                        <a14:backgroundMark x1="43600" y1="65867" x2="43600" y2="65867"/>
                        <a14:backgroundMark x1="52500" y1="65600" x2="52500" y2="65600"/>
                        <a14:backgroundMark x1="53000" y1="69867" x2="53000" y2="69867"/>
                        <a14:backgroundMark x1="52800" y1="73600" x2="52800" y2="73600"/>
                        <a14:backgroundMark x1="56700" y1="73067" x2="56700" y2="73067"/>
                        <a14:backgroundMark x1="56600" y1="69200" x2="56600" y2="69200"/>
                        <a14:backgroundMark x1="56700" y1="66267" x2="56700" y2="66267"/>
                        <a14:backgroundMark x1="58000" y1="65867" x2="58000" y2="65867"/>
                        <a14:backgroundMark x1="57900" y1="69467" x2="57900" y2="69467"/>
                        <a14:backgroundMark x1="57900" y1="72933" x2="57900" y2="72933"/>
                        <a14:backgroundMark x1="59200" y1="73067" x2="59200" y2="73067"/>
                        <a14:backgroundMark x1="59100" y1="69333" x2="59100" y2="69333"/>
                        <a14:backgroundMark x1="59100" y1="66400" x2="59100" y2="66400"/>
                        <a14:backgroundMark x1="60400" y1="66000" x2="60400" y2="66000"/>
                        <a14:backgroundMark x1="60400" y1="69600" x2="60400" y2="69600"/>
                        <a14:backgroundMark x1="60400" y1="72933" x2="60400" y2="72933"/>
                        <a14:backgroundMark x1="27500" y1="34400" x2="27600" y2="35600"/>
                        <a14:backgroundMark x1="28800" y1="35333" x2="28800" y2="35333"/>
                        <a14:backgroundMark x1="29700" y1="35600" x2="29700" y2="35600"/>
                        <a14:backgroundMark x1="30000" y1="40400" x2="30000" y2="40400"/>
                        <a14:backgroundMark x1="31300" y1="40400" x2="31300" y2="40400"/>
                        <a14:backgroundMark x1="31300" y1="42533" x2="31300" y2="42533"/>
                        <a14:backgroundMark x1="29900" y1="42933" x2="29900" y2="42933"/>
                        <a14:backgroundMark x1="29900" y1="45333" x2="29900" y2="45333"/>
                        <a14:backgroundMark x1="31100" y1="45467" x2="31100" y2="45467"/>
                        <a14:backgroundMark x1="28500" y1="45333" x2="28500" y2="45333"/>
                        <a14:backgroundMark x1="28700" y1="43333" x2="28700" y2="43333"/>
                        <a14:backgroundMark x1="28600" y1="40667" x2="28600" y2="40667"/>
                        <a14:backgroundMark x1="27200" y1="40533" x2="27200" y2="40533"/>
                        <a14:backgroundMark x1="27300" y1="42533" x2="27300" y2="42533"/>
                        <a14:backgroundMark x1="27300" y1="45467" x2="27300" y2="45467"/>
                        <a14:backgroundMark x1="26100" y1="45467" x2="26100" y2="45467"/>
                        <a14:backgroundMark x1="26000" y1="42933" x2="26000" y2="42933"/>
                        <a14:backgroundMark x1="25800" y1="40533" x2="25800" y2="40533"/>
                        <a14:backgroundMark x1="41300" y1="25200" x2="41300" y2="25200"/>
                        <a14:backgroundMark x1="41300" y1="26933" x2="41300" y2="26933"/>
                        <a14:backgroundMark x1="41300" y1="28400" x2="41300" y2="28400"/>
                        <a14:backgroundMark x1="35900" y1="32533" x2="35900" y2="32533"/>
                        <a14:backgroundMark x1="35400" y1="32533" x2="35400" y2="32533"/>
                        <a14:backgroundMark x1="68500" y1="37600" x2="68500" y2="38400"/>
                        <a14:backgroundMark x1="67600" y1="37867" x2="67600" y2="38667"/>
                        <a14:backgroundMark x1="68200" y1="40800" x2="68200" y2="40800"/>
                        <a14:backgroundMark x1="67500" y1="44667" x2="67500" y2="44667"/>
                        <a14:backgroundMark x1="67200" y1="45733" x2="67200" y2="45733"/>
                        <a14:backgroundMark x1="67200" y1="48667" x2="67200" y2="48667"/>
                        <a14:backgroundMark x1="67400" y1="53067" x2="67400" y2="53067"/>
                        <a14:backgroundMark x1="67200" y1="57067" x2="67200" y2="57067"/>
                        <a14:backgroundMark x1="68900" y1="57200" x2="68900" y2="57200"/>
                        <a14:backgroundMark x1="76900" y1="32133" x2="76900" y2="32133"/>
                        <a14:backgroundMark x1="76800" y1="35200" x2="76800" y2="35200"/>
                        <a14:backgroundMark x1="76900" y1="39467" x2="76900" y2="39467"/>
                        <a14:backgroundMark x1="77100" y1="43600" x2="77100" y2="43600"/>
                        <a14:backgroundMark x1="77000" y1="46533" x2="77000" y2="46533"/>
                        <a14:backgroundMark x1="77000" y1="50000" x2="77000" y2="50000"/>
                        <a14:backgroundMark x1="77000" y1="53467" x2="77000" y2="53467"/>
                        <a14:backgroundMark x1="78300" y1="53600" x2="78300" y2="53600"/>
                        <a14:backgroundMark x1="78100" y1="50533" x2="78100" y2="50533"/>
                        <a14:backgroundMark x1="78200" y1="45733" x2="78200" y2="45733"/>
                        <a14:backgroundMark x1="78200" y1="42533" x2="78200" y2="42533"/>
                        <a14:backgroundMark x1="78200" y1="39467" x2="78200" y2="39467"/>
                        <a14:backgroundMark x1="78200" y1="35600" x2="78200" y2="35600"/>
                        <a14:backgroundMark x1="78300" y1="32133" x2="78300" y2="32133"/>
                        <a14:backgroundMark x1="79200" y1="31867" x2="79200" y2="31867"/>
                        <a14:backgroundMark x1="79300" y1="35467" x2="79300" y2="35467"/>
                        <a14:backgroundMark x1="79400" y1="39333" x2="79400" y2="39333"/>
                        <a14:backgroundMark x1="79500" y1="42667" x2="79500" y2="42667"/>
                        <a14:backgroundMark x1="79300" y1="46267" x2="79300" y2="46267"/>
                        <a14:backgroundMark x1="79500" y1="50267" x2="79500" y2="50267"/>
                        <a14:backgroundMark x1="79500" y1="53600" x2="79500" y2="53600"/>
                        <a14:backgroundMark x1="80600" y1="53600" x2="80600" y2="53600"/>
                        <a14:backgroundMark x1="80500" y1="50533" x2="80500" y2="50533"/>
                        <a14:backgroundMark x1="80800" y1="46400" x2="80800" y2="46400"/>
                        <a14:backgroundMark x1="80500" y1="42533" x2="80500" y2="42533"/>
                        <a14:backgroundMark x1="80500" y1="38800" x2="80500" y2="38800"/>
                        <a14:backgroundMark x1="80700" y1="35867" x2="80700" y2="35867"/>
                        <a14:backgroundMark x1="80800" y1="32267" x2="80800" y2="32267"/>
                        <a14:backgroundMark x1="68700" y1="73467" x2="68700" y2="73467"/>
                        <a14:backgroundMark x1="69000" y1="70933" x2="69000" y2="70933"/>
                        <a14:backgroundMark x1="69900" y1="69200" x2="69900" y2="69200"/>
                        <a14:backgroundMark x1="70100" y1="67200" x2="70100" y2="67200"/>
                        <a14:backgroundMark x1="70400" y1="64800" x2="70400" y2="64800"/>
                        <a14:backgroundMark x1="70600" y1="62933" x2="70600" y2="62933"/>
                        <a14:backgroundMark x1="70900" y1="61067" x2="70900" y2="61067"/>
                        <a14:backgroundMark x1="77100" y1="57867" x2="77100" y2="57867"/>
                        <a14:backgroundMark x1="77100" y1="60933" x2="77100" y2="60933"/>
                        <a14:backgroundMark x1="76700" y1="65067" x2="76700" y2="65067"/>
                        <a14:backgroundMark x1="78100" y1="65200" x2="78100" y2="65200"/>
                        <a14:backgroundMark x1="78100" y1="62000" x2="78100" y2="62000"/>
                        <a14:backgroundMark x1="79400" y1="57867" x2="79400" y2="57867"/>
                        <a14:backgroundMark x1="79400" y1="61733" x2="79400" y2="61733"/>
                        <a14:backgroundMark x1="79500" y1="64667" x2="79500" y2="64667"/>
                        <a14:backgroundMark x1="80500" y1="65200" x2="80500" y2="65200"/>
                        <a14:backgroundMark x1="80700" y1="61200" x2="80700" y2="61200"/>
                        <a14:backgroundMark x1="80800" y1="57867" x2="80800" y2="57867"/>
                        <a14:backgroundMark x1="78200" y1="57600" x2="78200" y2="57600"/>
                        <a14:backgroundMark x1="1400" y1="74533" x2="1400" y2="74533"/>
                        <a14:backgroundMark x1="1500" y1="72933" x2="1500" y2="72933"/>
                        <a14:backgroundMark x1="1500" y1="71067" x2="1500" y2="71067"/>
                        <a14:backgroundMark x1="1500" y1="69067" x2="1500" y2="69067"/>
                        <a14:backgroundMark x1="1500" y1="67200" x2="1500" y2="67200"/>
                        <a14:backgroundMark x1="1500" y1="65600" x2="1500" y2="65600"/>
                        <a14:backgroundMark x1="2800" y1="65333" x2="2800" y2="65333"/>
                        <a14:backgroundMark x1="2600" y1="67200" x2="2600" y2="67200"/>
                        <a14:backgroundMark x1="2700" y1="69200" x2="2700" y2="69200"/>
                        <a14:backgroundMark x1="2700" y1="70933" x2="2700" y2="70933"/>
                        <a14:backgroundMark x1="2700" y1="72667" x2="2700" y2="72667"/>
                        <a14:backgroundMark x1="2600" y1="74800" x2="2600" y2="74800"/>
                        <a14:backgroundMark x1="3900" y1="74800" x2="3900" y2="74800"/>
                        <a14:backgroundMark x1="3900" y1="72667" x2="3900" y2="72667"/>
                        <a14:backgroundMark x1="4000" y1="71067" x2="4000" y2="71067"/>
                        <a14:backgroundMark x1="4000" y1="69067" x2="4000" y2="69067"/>
                        <a14:backgroundMark x1="4000" y1="67200" x2="4000" y2="67200"/>
                        <a14:backgroundMark x1="4000" y1="65467" x2="4000" y2="65467"/>
                        <a14:backgroundMark x1="91000" y1="51333" x2="91000" y2="51333"/>
                        <a14:backgroundMark x1="89600" y1="51467" x2="89600" y2="51467"/>
                        <a14:backgroundMark x1="88000" y1="51467" x2="88000" y2="514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42" t="20833" r="27370" b="21111"/>
          <a:stretch/>
        </p:blipFill>
        <p:spPr>
          <a:xfrm>
            <a:off x="250793" y="2802187"/>
            <a:ext cx="711732" cy="50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98332" y="1270081"/>
            <a:ext cx="3925863" cy="476125"/>
          </a:xfrm>
          <a:prstGeom prst="rect">
            <a:avLst/>
          </a:prstGeom>
          <a:solidFill>
            <a:srgbClr val="01489A"/>
          </a:solidFill>
          <a:ln>
            <a:solidFill>
              <a:srgbClr val="0148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latin typeface="Montserrat" panose="00000500000000000000" pitchFamily="2" charset="-52"/>
                <a:cs typeface="Times New Roman" panose="02020603050405020304" pitchFamily="18" charset="0"/>
              </a:rPr>
              <a:t>Общий уровень занятости </a:t>
            </a:r>
            <a:r>
              <a:rPr lang="ru-RU" sz="1400" dirty="0" smtClean="0">
                <a:latin typeface="Montserrat" panose="00000500000000000000" pitchFamily="2" charset="-52"/>
                <a:cs typeface="Times New Roman" panose="02020603050405020304" pitchFamily="18" charset="0"/>
              </a:rPr>
              <a:t>населения</a:t>
            </a:r>
            <a:endParaRPr lang="ru-RU" sz="1400" dirty="0"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493094" y="1201118"/>
            <a:ext cx="614049" cy="614049"/>
          </a:xfrm>
          <a:prstGeom prst="ellipse">
            <a:avLst/>
          </a:prstGeom>
          <a:solidFill>
            <a:srgbClr val="DFDFDF"/>
          </a:solidFill>
          <a:ln>
            <a:solidFill>
              <a:srgbClr val="DFDF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8391155" y="1323476"/>
            <a:ext cx="87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E4471E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67</a:t>
            </a:r>
            <a:r>
              <a:rPr lang="ru-RU" b="1" dirty="0" smtClean="0">
                <a:solidFill>
                  <a:srgbClr val="E4471E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,3%</a:t>
            </a:r>
            <a:endParaRPr lang="ru-RU" b="1" dirty="0">
              <a:solidFill>
                <a:srgbClr val="E4471E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49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43294" y="319875"/>
            <a:ext cx="7300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Показатели регистрируемого рынка труда Камчатского края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8774988" y="6395336"/>
            <a:ext cx="3690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42295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  <p:sp>
        <p:nvSpPr>
          <p:cNvPr id="9" name="Равнобедренный треугольник 8"/>
          <p:cNvSpPr/>
          <p:nvPr/>
        </p:nvSpPr>
        <p:spPr>
          <a:xfrm rot="10800000">
            <a:off x="404807" y="2180783"/>
            <a:ext cx="3383096" cy="4130981"/>
          </a:xfrm>
          <a:prstGeom prst="triangle">
            <a:avLst/>
          </a:prstGeom>
          <a:solidFill>
            <a:srgbClr val="DFDFDF"/>
          </a:solidFill>
          <a:ln>
            <a:solidFill>
              <a:srgbClr val="DFDFDF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TextBox 112"/>
          <p:cNvSpPr txBox="1"/>
          <p:nvPr/>
        </p:nvSpPr>
        <p:spPr>
          <a:xfrm>
            <a:off x="12414" y="1189530"/>
            <a:ext cx="43264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Количество вакансий на одного</a:t>
            </a:r>
          </a:p>
          <a:p>
            <a:pPr algn="ctr"/>
            <a:r>
              <a:rPr lang="ru-RU" b="1" dirty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безработного по краю</a:t>
            </a:r>
          </a:p>
          <a:p>
            <a:pPr algn="ctr"/>
            <a:r>
              <a:rPr lang="ru-RU" b="1" dirty="0" smtClean="0">
                <a:ln w="0"/>
                <a:solidFill>
                  <a:srgbClr val="E4471E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3,0</a:t>
            </a:r>
            <a:r>
              <a:rPr lang="ru-RU" b="1" dirty="0" smtClean="0">
                <a:ln w="0"/>
                <a:solidFill>
                  <a:srgbClr val="E4471E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ед</a:t>
            </a:r>
            <a:r>
              <a:rPr lang="ru-RU" sz="14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., в том числе:</a:t>
            </a:r>
            <a:endParaRPr lang="ru-RU" sz="1400" b="1" dirty="0"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32" name="Равнобедренный треугольник 231"/>
          <p:cNvSpPr/>
          <p:nvPr/>
        </p:nvSpPr>
        <p:spPr>
          <a:xfrm rot="10800000">
            <a:off x="4772437" y="2198439"/>
            <a:ext cx="3383096" cy="4130981"/>
          </a:xfrm>
          <a:prstGeom prst="triangle">
            <a:avLst/>
          </a:prstGeom>
          <a:solidFill>
            <a:srgbClr val="DFDFDF"/>
          </a:solidFill>
          <a:ln>
            <a:solidFill>
              <a:srgbClr val="DFDFDF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5" name="TextBox 284"/>
          <p:cNvSpPr txBox="1"/>
          <p:nvPr/>
        </p:nvSpPr>
        <p:spPr>
          <a:xfrm>
            <a:off x="4475604" y="1360052"/>
            <a:ext cx="4202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Средняя продолжительность</a:t>
            </a:r>
          </a:p>
          <a:p>
            <a:pPr algn="ctr"/>
            <a:r>
              <a:rPr lang="ru-RU" sz="14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безработицы</a:t>
            </a:r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b="1" dirty="0">
                <a:ln w="0"/>
                <a:solidFill>
                  <a:srgbClr val="E4471E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5,4</a:t>
            </a:r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мес., в том числе:</a:t>
            </a:r>
            <a:endParaRPr lang="ru-RU" sz="1400" b="1" dirty="0"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098057"/>
              </p:ext>
            </p:extLst>
          </p:nvPr>
        </p:nvGraphicFramePr>
        <p:xfrm>
          <a:off x="542295" y="2181123"/>
          <a:ext cx="3841528" cy="40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5799"/>
                <a:gridCol w="615729"/>
              </a:tblGrid>
              <a:tr h="278123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Елизовский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5,0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Алеутский район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4,6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г. </a:t>
                      </a: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Вилючинск</a:t>
                      </a:r>
                      <a:endParaRPr lang="ru-RU" sz="1400" b="1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3,8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Карагинский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3,3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г. Петропавловск-Камчатский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3,2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Соболевский район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Быстринский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Олюторский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Пенжинский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Тигильский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Мильковский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Усть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-Камчатский район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Усть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-Большерецкий район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4" name="Таблица 1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889186"/>
              </p:ext>
            </p:extLst>
          </p:nvPr>
        </p:nvGraphicFramePr>
        <p:xfrm>
          <a:off x="4909428" y="2203928"/>
          <a:ext cx="3841528" cy="40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5799"/>
                <a:gridCol w="615729"/>
              </a:tblGrid>
              <a:tr h="278123">
                <a:tc>
                  <a:txBody>
                    <a:bodyPr/>
                    <a:lstStyle/>
                    <a:p>
                      <a:pPr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Пенжинский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8,0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Мильковский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7,8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Усть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-Большерецкий район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7,2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Олюторский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6,5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Соболевский район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6,3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Усть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-Камчатский район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5,6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Тигильский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5,1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г. </a:t>
                      </a: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Вилючинск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4,9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lvl="0"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г. Петропавловск-Камчатский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4,3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Карагинский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4,2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lvl="0"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Елизовский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3,5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Алеутский район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3,4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8123">
                <a:tc>
                  <a:txBody>
                    <a:bodyPr/>
                    <a:lstStyle/>
                    <a:p>
                      <a:pPr algn="r" defTabSz="40005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35000"/>
                        </a:spcAft>
                      </a:pPr>
                      <a:r>
                        <a:rPr lang="ru-RU" sz="1400" b="1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Быстринский</a:t>
                      </a:r>
                      <a:r>
                        <a:rPr lang="ru-RU" sz="14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район</a:t>
                      </a:r>
                      <a:endParaRPr lang="ru-RU" sz="1400" b="1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n w="0"/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cs typeface="Times New Roman" panose="02020603050405020304" pitchFamily="18" charset="0"/>
                        </a:rPr>
                        <a:t>2,0</a:t>
                      </a:r>
                      <a:endParaRPr lang="ru-RU" b="1" dirty="0">
                        <a:ln w="0"/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cs typeface="Times New Roman" panose="02020603050405020304" pitchFamily="18" charset="0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694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550320" y="2982179"/>
            <a:ext cx="6221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Динамика трудоустройства граждан в течение года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744532" y="6395336"/>
            <a:ext cx="399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18703" y="319875"/>
            <a:ext cx="5725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Показатели регистрируемого рынка труда Камчатского края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7204" y="1571462"/>
            <a:ext cx="2348902" cy="584775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 algn="ctr" defTabSz="914378" hangingPunct="0"/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Количество вакансий за год, единиц</a:t>
            </a:r>
            <a:endParaRPr lang="ru-RU" sz="1600" b="1" dirty="0">
              <a:solidFill>
                <a:srgbClr val="01489A"/>
              </a:solidFill>
              <a:latin typeface="Montserrat" panose="00000500000000000000" pitchFamily="2" charset="-52"/>
              <a:cs typeface="Times New Roman" panose="02020603050405020304" pitchFamily="18" charset="0"/>
              <a:sym typeface="Calibri"/>
            </a:endParaRPr>
          </a:p>
        </p:txBody>
      </p:sp>
      <p:cxnSp>
        <p:nvCxnSpPr>
          <p:cNvPr id="31" name="Прямая со стрелкой 30"/>
          <p:cNvCxnSpPr>
            <a:stCxn id="30" idx="3"/>
          </p:cNvCxnSpPr>
          <p:nvPr/>
        </p:nvCxnSpPr>
        <p:spPr>
          <a:xfrm>
            <a:off x="2356106" y="1863850"/>
            <a:ext cx="6476992" cy="4758"/>
          </a:xfrm>
          <a:prstGeom prst="straightConnector1">
            <a:avLst/>
          </a:prstGeom>
          <a:noFill/>
          <a:ln w="57150" cap="flat" cmpd="sng" algn="ctr">
            <a:solidFill>
              <a:srgbClr val="67B7EA"/>
            </a:solidFill>
            <a:prstDash val="solid"/>
            <a:headEnd type="none" w="med" len="med"/>
            <a:tailEnd type="none" w="med" len="med"/>
          </a:ln>
          <a:effectLst/>
        </p:spPr>
      </p:cxnSp>
      <p:sp>
        <p:nvSpPr>
          <p:cNvPr id="44" name="Овал 43"/>
          <p:cNvSpPr/>
          <p:nvPr/>
        </p:nvSpPr>
        <p:spPr>
          <a:xfrm>
            <a:off x="3187671" y="1757868"/>
            <a:ext cx="216999" cy="216000"/>
          </a:xfrm>
          <a:prstGeom prst="ellipse">
            <a:avLst/>
          </a:prstGeom>
          <a:solidFill>
            <a:srgbClr val="E4471E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defTabSz="914378" hangingPunct="0">
              <a:defRPr/>
            </a:pPr>
            <a:endParaRPr lang="ru-RU" kern="0">
              <a:solidFill>
                <a:srgbClr val="000000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891741" y="1971781"/>
            <a:ext cx="8194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8" hangingPunct="0"/>
            <a:r>
              <a:rPr lang="ru-RU" sz="1600" b="1" i="1" kern="0" dirty="0">
                <a:solidFill>
                  <a:srgbClr val="01489A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/>
                <a:sym typeface="Calibri"/>
              </a:rPr>
              <a:t>2016 г.</a:t>
            </a:r>
            <a:endParaRPr lang="ru-RU" sz="1600" b="1" i="1" kern="0" dirty="0">
              <a:solidFill>
                <a:srgbClr val="01489A"/>
              </a:solidFill>
              <a:latin typeface="Montserrat" panose="00000500000000000000" pitchFamily="2" charset="-52"/>
              <a:cs typeface="Calibri"/>
              <a:sym typeface="Calibri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762209" y="1340630"/>
            <a:ext cx="10679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8" hangingPunct="0"/>
            <a:r>
              <a:rPr lang="ru-RU" sz="2400" b="1" kern="0" dirty="0" smtClean="0">
                <a:solidFill>
                  <a:srgbClr val="01489A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/>
                <a:sym typeface="Calibri"/>
              </a:rPr>
              <a:t>27283</a:t>
            </a:r>
            <a:endParaRPr lang="ru-RU" sz="2400" b="1" kern="0" dirty="0">
              <a:solidFill>
                <a:srgbClr val="01489A"/>
              </a:solidFill>
              <a:latin typeface="Montserrat" panose="00000500000000000000" pitchFamily="2" charset="-52"/>
              <a:cs typeface="Calibri"/>
              <a:sym typeface="Calibri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4806080" y="1757868"/>
            <a:ext cx="216999" cy="216000"/>
          </a:xfrm>
          <a:prstGeom prst="ellipse">
            <a:avLst/>
          </a:prstGeom>
          <a:solidFill>
            <a:srgbClr val="E4471E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defTabSz="914378" hangingPunct="0">
              <a:defRPr/>
            </a:pPr>
            <a:endParaRPr lang="ru-RU" kern="0">
              <a:solidFill>
                <a:srgbClr val="000000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507436" y="1971781"/>
            <a:ext cx="8146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8" hangingPunct="0"/>
            <a:r>
              <a:rPr lang="ru-RU" sz="1600" b="1" i="1" kern="0" dirty="0" smtClean="0">
                <a:solidFill>
                  <a:srgbClr val="01489A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/>
                <a:sym typeface="Calibri"/>
              </a:rPr>
              <a:t>2017 </a:t>
            </a:r>
            <a:r>
              <a:rPr lang="ru-RU" sz="1600" b="1" i="1" kern="0" dirty="0">
                <a:solidFill>
                  <a:srgbClr val="01489A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/>
                <a:sym typeface="Calibri"/>
              </a:rPr>
              <a:t>г.</a:t>
            </a:r>
            <a:endParaRPr lang="ru-RU" sz="1600" b="1" i="1" kern="0" dirty="0">
              <a:solidFill>
                <a:srgbClr val="01489A"/>
              </a:solidFill>
              <a:latin typeface="Montserrat" panose="00000500000000000000" pitchFamily="2" charset="-52"/>
              <a:cs typeface="Calibri"/>
              <a:sym typeface="Calibri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361143" y="1340630"/>
            <a:ext cx="1098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8" hangingPunct="0"/>
            <a:r>
              <a:rPr lang="ru-RU" sz="2400" b="1" kern="0" dirty="0" smtClean="0">
                <a:solidFill>
                  <a:srgbClr val="01489A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/>
                <a:sym typeface="Calibri"/>
              </a:rPr>
              <a:t>23024</a:t>
            </a:r>
            <a:endParaRPr lang="ru-RU" sz="2400" b="1" kern="0" dirty="0">
              <a:solidFill>
                <a:srgbClr val="01489A"/>
              </a:solidFill>
              <a:latin typeface="Montserrat" panose="00000500000000000000" pitchFamily="2" charset="-52"/>
              <a:cs typeface="Calibri"/>
              <a:sym typeface="Calibri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6412898" y="1757868"/>
            <a:ext cx="216999" cy="216000"/>
          </a:xfrm>
          <a:prstGeom prst="ellipse">
            <a:avLst/>
          </a:prstGeom>
          <a:solidFill>
            <a:srgbClr val="E4471E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defTabSz="914378" hangingPunct="0">
              <a:defRPr/>
            </a:pPr>
            <a:endParaRPr lang="ru-RU" kern="0">
              <a:solidFill>
                <a:srgbClr val="000000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109266" y="1971781"/>
            <a:ext cx="8242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8" hangingPunct="0"/>
            <a:r>
              <a:rPr lang="ru-RU" sz="1600" b="1" i="1" kern="0" dirty="0" smtClean="0">
                <a:solidFill>
                  <a:srgbClr val="01489A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/>
                <a:sym typeface="Calibri"/>
              </a:rPr>
              <a:t>2018 </a:t>
            </a:r>
            <a:r>
              <a:rPr lang="ru-RU" sz="1600" b="1" i="1" kern="0" dirty="0">
                <a:solidFill>
                  <a:srgbClr val="01489A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/>
                <a:sym typeface="Calibri"/>
              </a:rPr>
              <a:t>г.</a:t>
            </a:r>
            <a:endParaRPr lang="ru-RU" sz="1600" b="1" i="1" kern="0" dirty="0">
              <a:solidFill>
                <a:srgbClr val="01489A"/>
              </a:solidFill>
              <a:latin typeface="Montserrat" panose="00000500000000000000" pitchFamily="2" charset="-52"/>
              <a:cs typeface="Calibri"/>
              <a:sym typeface="Calibri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000260" y="1340630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8" hangingPunct="0"/>
            <a:r>
              <a:rPr lang="ru-RU" sz="2400" b="1" kern="0" dirty="0" smtClean="0">
                <a:solidFill>
                  <a:srgbClr val="01489A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/>
                <a:sym typeface="Calibri"/>
              </a:rPr>
              <a:t>28106</a:t>
            </a:r>
            <a:endParaRPr lang="ru-RU" sz="2400" b="1" kern="0" dirty="0">
              <a:solidFill>
                <a:srgbClr val="01489A"/>
              </a:solidFill>
              <a:latin typeface="Montserrat" panose="00000500000000000000" pitchFamily="2" charset="-52"/>
              <a:cs typeface="Calibri"/>
              <a:sym typeface="Calibri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8036148" y="1757868"/>
            <a:ext cx="216999" cy="216000"/>
          </a:xfrm>
          <a:prstGeom prst="ellipse">
            <a:avLst/>
          </a:prstGeom>
          <a:solidFill>
            <a:srgbClr val="E4471E"/>
          </a:solidFill>
          <a:ln w="381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defTabSz="914378" hangingPunct="0">
              <a:defRPr/>
            </a:pPr>
            <a:endParaRPr lang="ru-RU" kern="0">
              <a:solidFill>
                <a:srgbClr val="000000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734921" y="1971781"/>
            <a:ext cx="8194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8" hangingPunct="0"/>
            <a:r>
              <a:rPr lang="ru-RU" sz="1600" b="1" i="1" kern="0" dirty="0" smtClean="0">
                <a:solidFill>
                  <a:srgbClr val="01489A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/>
                <a:sym typeface="Calibri"/>
              </a:rPr>
              <a:t>2019 </a:t>
            </a:r>
            <a:r>
              <a:rPr lang="ru-RU" sz="1600" b="1" i="1" kern="0" dirty="0">
                <a:solidFill>
                  <a:srgbClr val="01489A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/>
                <a:sym typeface="Calibri"/>
              </a:rPr>
              <a:t>г.</a:t>
            </a:r>
            <a:endParaRPr lang="ru-RU" sz="1600" b="1" i="1" kern="0" dirty="0">
              <a:solidFill>
                <a:srgbClr val="01489A"/>
              </a:solidFill>
              <a:latin typeface="Montserrat" panose="00000500000000000000" pitchFamily="2" charset="-52"/>
              <a:cs typeface="Calibri"/>
              <a:sym typeface="Calibri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588244" y="134063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8" hangingPunct="0"/>
            <a:r>
              <a:rPr lang="ru-RU" sz="2400" b="1" kern="0" dirty="0" smtClean="0">
                <a:solidFill>
                  <a:srgbClr val="01489A"/>
                </a:solidFill>
                <a:latin typeface="Montserrat" panose="00000500000000000000" pitchFamily="2" charset="-52"/>
                <a:ea typeface="Calibri" panose="020F0502020204030204" pitchFamily="34" charset="0"/>
                <a:cs typeface="Calibri"/>
                <a:sym typeface="Calibri"/>
              </a:rPr>
              <a:t>29042</a:t>
            </a:r>
            <a:endParaRPr lang="ru-RU" sz="2400" b="1" kern="0" dirty="0">
              <a:solidFill>
                <a:srgbClr val="01489A"/>
              </a:solidFill>
              <a:latin typeface="Montserrat" panose="00000500000000000000" pitchFamily="2" charset="-52"/>
              <a:cs typeface="Calibri"/>
              <a:sym typeface="Calibri"/>
            </a:endParaRPr>
          </a:p>
        </p:txBody>
      </p:sp>
      <p:graphicFrame>
        <p:nvGraphicFramePr>
          <p:cNvPr id="73" name="Диаграмма 72"/>
          <p:cNvGraphicFramePr/>
          <p:nvPr>
            <p:extLst>
              <p:ext uri="{D42A27DB-BD31-4B8C-83A1-F6EECF244321}">
                <p14:modId xmlns:p14="http://schemas.microsoft.com/office/powerpoint/2010/main" val="2848167456"/>
              </p:ext>
            </p:extLst>
          </p:nvPr>
        </p:nvGraphicFramePr>
        <p:xfrm>
          <a:off x="203199" y="3248063"/>
          <a:ext cx="8805333" cy="3051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298335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/>
          <p:cNvSpPr/>
          <p:nvPr/>
        </p:nvSpPr>
        <p:spPr>
          <a:xfrm>
            <a:off x="8774988" y="6395336"/>
            <a:ext cx="3690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5</a:t>
            </a:r>
            <a:endParaRPr lang="ru-RU" sz="2400" b="1" dirty="0">
              <a:ln w="0"/>
              <a:solidFill>
                <a:schemeClr val="bg1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4133849" y="319875"/>
            <a:ext cx="50101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Спрос и предложение рабочей силы в Камчатском крае (на 01.01.2020)</a:t>
            </a:r>
            <a:endParaRPr lang="ru-RU" b="1" dirty="0">
              <a:ln w="0"/>
              <a:solidFill>
                <a:srgbClr val="01489A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872484"/>
              </p:ext>
            </p:extLst>
          </p:nvPr>
        </p:nvGraphicFramePr>
        <p:xfrm>
          <a:off x="298510" y="966206"/>
          <a:ext cx="8536987" cy="5316811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566119"/>
                <a:gridCol w="1985434"/>
                <a:gridCol w="1985434"/>
              </a:tblGrid>
              <a:tr h="550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 </a:t>
                      </a:r>
                      <a:endParaRPr lang="ru-RU" sz="1200" b="0" dirty="0">
                        <a:solidFill>
                          <a:srgbClr val="01489A"/>
                        </a:solidFill>
                        <a:effectLst/>
                        <a:latin typeface="Montserrat" panose="00000500000000000000" pitchFamily="2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kern="1200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  <a:ea typeface="+mn-ea"/>
                          <a:cs typeface="+mn-cs"/>
                        </a:rPr>
                        <a:t>5950</a:t>
                      </a:r>
                      <a:endParaRPr lang="en-US" sz="3200" b="1" kern="1200" dirty="0" smtClean="0">
                        <a:solidFill>
                          <a:srgbClr val="E4471E"/>
                        </a:solidFill>
                        <a:latin typeface="Montserrat Medium" panose="00000600000000000000" pitchFamily="50" charset="-52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вакансий</a:t>
                      </a:r>
                      <a:endParaRPr lang="ru-RU" sz="1800" b="1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rgbClr val="E4471E"/>
                          </a:solidFill>
                          <a:latin typeface="Montserrat Medium" panose="00000600000000000000" pitchFamily="50" charset="-52"/>
                        </a:rPr>
                        <a:t>2523</a:t>
                      </a:r>
                      <a:endParaRPr lang="en-US" sz="3200" dirty="0" smtClean="0">
                        <a:solidFill>
                          <a:srgbClr val="E4471E"/>
                        </a:solidFill>
                        <a:latin typeface="Montserrat Medium" panose="00000600000000000000" pitchFamily="50" charset="-5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безработных</a:t>
                      </a:r>
                    </a:p>
                  </a:txBody>
                  <a:tcPr marL="68580" marR="6858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716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Государственное управление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2118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249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752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Образование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588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197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52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Обрабатывающие производства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188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179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752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Здравоохранение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697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149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52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Транспортировка и хранение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668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125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752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Строительство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432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94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52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Деятельность в области культуры, спорта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118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63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752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Добыча полезных ископаемых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236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43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52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Деятельность гостиниц и </a:t>
                      </a:r>
                      <a:r>
                        <a:rPr lang="ru-RU" sz="1200" b="1" i="0" u="none" strike="noStrike" dirty="0" smtClean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предприятий</a:t>
                      </a:r>
                      <a:endParaRPr lang="en-US" sz="1200" b="1" i="0" u="none" strike="noStrike" dirty="0" smtClean="0">
                        <a:solidFill>
                          <a:srgbClr val="01489A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  <a:p>
                      <a:pPr algn="l" rtl="0" fontAlgn="ctr"/>
                      <a:r>
                        <a:rPr lang="ru-RU" sz="1200" b="1" i="0" u="none" strike="noStrike" dirty="0" smtClean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общественного </a:t>
                      </a:r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питания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164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20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1376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Сельское, лесное хозяйство, охота, </a:t>
                      </a:r>
                      <a:endParaRPr lang="ru-RU" sz="1200" b="1" i="0" u="none" strike="noStrike" dirty="0" smtClean="0">
                        <a:solidFill>
                          <a:srgbClr val="01489A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  <a:p>
                      <a:pPr algn="l" rtl="0" fontAlgn="ctr"/>
                      <a:r>
                        <a:rPr lang="ru-RU" sz="1200" b="1" i="0" u="none" strike="noStrike" dirty="0" smtClean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рыболовство</a:t>
                      </a:r>
                      <a:r>
                        <a:rPr lang="ru-RU" sz="1200" b="1" i="0" u="none" strike="noStrike" baseline="0" dirty="0" smtClean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и </a:t>
                      </a:r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рыбоводство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202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507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76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Прочие виды деятельности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275</a:t>
                      </a:r>
                      <a:endParaRPr lang="ru-RU" sz="1600" b="1" i="0" u="none" strike="noStrike" dirty="0">
                        <a:solidFill>
                          <a:srgbClr val="E4471E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364</a:t>
                      </a:r>
                      <a:endParaRPr lang="ru-RU" sz="1600" b="1" i="0" u="none" strike="noStrike" dirty="0">
                        <a:solidFill>
                          <a:srgbClr val="01489A"/>
                        </a:solidFill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047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Торговля оптовая и розничная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185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246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76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Обеспечение электрической энергией, газом и паром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48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137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1376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Водоснабжение; водоотведение, сбор и утилизация отходов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11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76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47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Деятельность финансовая и страховая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E4471E"/>
                          </a:solidFill>
                          <a:effectLst/>
                          <a:latin typeface="Montserrat" panose="00000500000000000000" pitchFamily="2" charset="-52"/>
                        </a:rPr>
                        <a:t>20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1489A"/>
                          </a:solidFill>
                          <a:effectLst/>
                          <a:latin typeface="Montserrat" panose="00000500000000000000" pitchFamily="2" charset="-52"/>
                        </a:rPr>
                        <a:t>74</a:t>
                      </a:r>
                    </a:p>
                  </a:txBody>
                  <a:tcPr marL="9525" marR="9525" marT="25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3883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8760561" y="6395336"/>
            <a:ext cx="3834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6</a:t>
            </a:r>
            <a:endParaRPr lang="ru-RU" sz="2400" b="1" dirty="0">
              <a:ln w="0"/>
              <a:solidFill>
                <a:schemeClr val="bg1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418703" y="319875"/>
            <a:ext cx="57252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Содействие в трудоустройстве</a:t>
            </a:r>
            <a:endParaRPr lang="ru-RU" b="1" dirty="0">
              <a:ln w="0"/>
              <a:solidFill>
                <a:srgbClr val="01489A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601738"/>
              </p:ext>
            </p:extLst>
          </p:nvPr>
        </p:nvGraphicFramePr>
        <p:xfrm>
          <a:off x="182277" y="1659570"/>
          <a:ext cx="8640000" cy="3936469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27323"/>
                <a:gridCol w="2265405"/>
                <a:gridCol w="792171"/>
                <a:gridCol w="913062"/>
                <a:gridCol w="486032"/>
                <a:gridCol w="2949146"/>
                <a:gridCol w="806861"/>
              </a:tblGrid>
              <a:tr h="207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1200" b="1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63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безработные граждане</a:t>
                      </a:r>
                      <a:r>
                        <a:rPr lang="ru-RU" sz="12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5385</a:t>
                      </a:r>
                      <a:endParaRPr lang="ru-RU" sz="1800" b="1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профессиональная</a:t>
                      </a:r>
                    </a:p>
                    <a:p>
                      <a:pPr algn="ctr"/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ориентация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9000</a:t>
                      </a:r>
                      <a:endParaRPr lang="ru-RU" sz="1800" b="1" kern="1200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07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несовершеннолетние граждане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3559</a:t>
                      </a:r>
                      <a:endParaRPr lang="ru-RU" sz="1800" b="1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ярмарки вакансий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5617</a:t>
                      </a:r>
                      <a:endParaRPr lang="ru-RU" sz="1800" b="1" kern="1200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женщины, воспитывающие детей дошкольного возраста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1036</a:t>
                      </a:r>
                      <a:endParaRPr lang="ru-RU" sz="1800" b="1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психологическая поддержка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и социальная адаптация безработных граждан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на рынке труда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1710</a:t>
                      </a:r>
                      <a:endParaRPr lang="ru-RU" sz="1800" b="1" kern="1200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5063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граждане </a:t>
                      </a:r>
                      <a:r>
                        <a:rPr lang="ru-RU" sz="1200" b="0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предпенсионного</a:t>
                      </a:r>
                      <a:r>
                        <a:rPr lang="ru-RU" sz="1200" b="0" baseline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возраста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792</a:t>
                      </a:r>
                      <a:endParaRPr lang="ru-RU" sz="1800" b="1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организация профессионального обучения и дополнительного профессионального  образования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895</a:t>
                      </a:r>
                      <a:endParaRPr lang="ru-RU" sz="1800" b="1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граждане пенсионного возраста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450</a:t>
                      </a:r>
                      <a:endParaRPr lang="ru-RU" sz="1800" b="1" kern="1200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+mn-cs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временные и общественные работы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720</a:t>
                      </a:r>
                      <a:endParaRPr lang="ru-RU" sz="1800" b="1" kern="1200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357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выпускники СПО и ВО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191</a:t>
                      </a:r>
                      <a:endParaRPr lang="ru-RU" sz="1800" b="1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содействие </a:t>
                      </a:r>
                      <a:r>
                        <a:rPr lang="ru-RU" sz="1200" b="0" dirty="0" err="1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самозанятости</a:t>
                      </a: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 безработных граждан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359</a:t>
                      </a:r>
                      <a:endParaRPr lang="ru-RU" sz="1800" b="1" kern="1200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1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инвалиды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149</a:t>
                      </a:r>
                      <a:endParaRPr lang="ru-RU" sz="1800" b="1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переезд и переселение в другую местность для трудоустройства</a:t>
                      </a:r>
                      <a:endParaRPr lang="ru-RU" sz="1200" b="0" kern="1200" dirty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11</a:t>
                      </a:r>
                      <a:endParaRPr lang="ru-RU" sz="1800" b="1" kern="1200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6155930" y="5858688"/>
            <a:ext cx="2945735" cy="268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человека трудоустроено</a:t>
            </a:r>
            <a:endParaRPr lang="ru-RU" sz="16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3" name="ТУРИЗМ"/>
          <p:cNvSpPr txBox="1"/>
          <p:nvPr/>
        </p:nvSpPr>
        <p:spPr>
          <a:xfrm>
            <a:off x="4733460" y="5638756"/>
            <a:ext cx="1445265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rPr lang="ru-RU" sz="4000" dirty="0" smtClean="0">
                <a:solidFill>
                  <a:srgbClr val="E4471E"/>
                </a:solidFill>
                <a:latin typeface="Montserrat" panose="00000500000000000000" pitchFamily="2" charset="-52"/>
              </a:rPr>
              <a:t>7</a:t>
            </a:r>
            <a:r>
              <a:rPr lang="en-US" sz="4000" dirty="0" smtClean="0">
                <a:solidFill>
                  <a:srgbClr val="E4471E"/>
                </a:solidFill>
                <a:latin typeface="Montserrat" panose="00000500000000000000" pitchFamily="2" charset="-52"/>
              </a:rPr>
              <a:t> </a:t>
            </a:r>
            <a:r>
              <a:rPr lang="ru-RU" sz="4000" dirty="0" smtClean="0">
                <a:solidFill>
                  <a:srgbClr val="E4471E"/>
                </a:solidFill>
                <a:latin typeface="Montserrat" panose="00000500000000000000" pitchFamily="2" charset="-52"/>
              </a:rPr>
              <a:t>364</a:t>
            </a:r>
            <a:endParaRPr lang="ru-RU" sz="4000" dirty="0">
              <a:solidFill>
                <a:srgbClr val="E4471E"/>
              </a:solidFill>
              <a:latin typeface="Montserrat" panose="00000500000000000000" pitchFamily="2" charset="-52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897794" y="1102802"/>
            <a:ext cx="2303503" cy="434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человек охвачено мерами поддержки</a:t>
            </a:r>
            <a:endParaRPr lang="ru-RU" sz="16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7" name="ТУРИЗМ"/>
          <p:cNvSpPr txBox="1"/>
          <p:nvPr/>
        </p:nvSpPr>
        <p:spPr>
          <a:xfrm>
            <a:off x="246991" y="961738"/>
            <a:ext cx="1815560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rPr lang="ru-RU" sz="4000" dirty="0">
                <a:solidFill>
                  <a:srgbClr val="01489A"/>
                </a:solidFill>
                <a:latin typeface="Montserrat" panose="00000500000000000000" pitchFamily="2" charset="-52"/>
              </a:rPr>
              <a:t>15 800 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6991" y="4766788"/>
            <a:ext cx="344155" cy="360000"/>
          </a:xfrm>
          <a:prstGeom prst="rect">
            <a:avLst/>
          </a:prstGeom>
        </p:spPr>
      </p:pic>
      <p:pic>
        <p:nvPicPr>
          <p:cNvPr id="25" name="Picture 3" descr="C:\Users\admin\Downloads\graduatio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759" y="3779386"/>
            <a:ext cx="3960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9" r="32433"/>
          <a:stretch/>
        </p:blipFill>
        <p:spPr>
          <a:xfrm>
            <a:off x="246991" y="1974306"/>
            <a:ext cx="367602" cy="396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333" y1="5714" x2="46333" y2="11857"/>
                        <a14:foregroundMark x1="44667" y1="25000" x2="45444" y2="31000"/>
                        <a14:foregroundMark x1="44556" y1="50571" x2="48556" y2="51571"/>
                        <a14:foregroundMark x1="65889" y1="54857" x2="70667" y2="74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14" r="26018" b="13056"/>
          <a:stretch/>
        </p:blipFill>
        <p:spPr>
          <a:xfrm>
            <a:off x="269798" y="5193772"/>
            <a:ext cx="289093" cy="396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6667" y1="8654" x2="37111" y2="17308"/>
                        <a14:foregroundMark x1="66000" y1="15577" x2="65556" y2="26346"/>
                        <a14:foregroundMark x1="63111" y1="43077" x2="64667" y2="59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90" r="20180"/>
          <a:stretch/>
        </p:blipFill>
        <p:spPr>
          <a:xfrm>
            <a:off x="209657" y="2442376"/>
            <a:ext cx="409378" cy="396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2444" y1="67073" x2="24444" y2="84146"/>
                        <a14:foregroundMark x1="61444" y1="70854" x2="63111" y2="82439"/>
                        <a14:foregroundMark x1="79222" y1="69146" x2="80000" y2="774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442" y="4313071"/>
            <a:ext cx="434634" cy="396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32778" y1="30667" x2="42222" y2="35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97" t="23063" r="6877" b="14594"/>
          <a:stretch/>
        </p:blipFill>
        <p:spPr>
          <a:xfrm>
            <a:off x="4568179" y="5211772"/>
            <a:ext cx="500809" cy="360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37" t="7927" r="7718" b="8109"/>
          <a:stretch/>
        </p:blipFill>
        <p:spPr>
          <a:xfrm>
            <a:off x="4599803" y="3057587"/>
            <a:ext cx="437563" cy="4320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3" t="6367" r="3754" b="6186"/>
          <a:stretch/>
        </p:blipFill>
        <p:spPr>
          <a:xfrm>
            <a:off x="4620152" y="2442376"/>
            <a:ext cx="417214" cy="3960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>
                        <a14:foregroundMark x1="74417" y1="78417" x2="78333" y2="78333"/>
                        <a14:backgroundMark x1="26250" y1="34750" x2="35083" y2="47583"/>
                        <a14:backgroundMark x1="29583" y1="31833" x2="36417" y2="42500"/>
                        <a14:backgroundMark x1="22000" y1="39250" x2="25833" y2="49250"/>
                        <a14:backgroundMark x1="70333" y1="31500" x2="80833" y2="41833"/>
                        <a14:backgroundMark x1="74750" y1="50917" x2="63250" y2="33750"/>
                        <a14:backgroundMark x1="66000" y1="51667" x2="59583" y2="38333"/>
                        <a14:backgroundMark x1="65500" y1="59667" x2="63000" y2="89167"/>
                        <a14:backgroundMark x1="69500" y1="57500" x2="67500" y2="70750"/>
                        <a14:backgroundMark x1="76667" y1="58500" x2="75000" y2="71917"/>
                        <a14:backgroundMark x1="80750" y1="80333" x2="72667" y2="87083"/>
                        <a14:backgroundMark x1="56333" y1="58833" x2="56750" y2="65833"/>
                        <a14:backgroundMark x1="51583" y1="70250" x2="50750" y2="71250"/>
                        <a14:backgroundMark x1="50500" y1="71333" x2="48833" y2="72833"/>
                        <a14:backgroundMark x1="48750" y1="72833" x2="47250" y2="73083"/>
                        <a14:backgroundMark x1="59667" y1="55000" x2="60000" y2="54583"/>
                        <a14:backgroundMark x1="23417" y1="60417" x2="50000" y2="65750"/>
                        <a14:backgroundMark x1="35417" y1="53500" x2="38333" y2="57167"/>
                        <a14:backgroundMark x1="30583" y1="54083" x2="29833" y2="54000"/>
                        <a14:backgroundMark x1="22167" y1="63917" x2="39250" y2="88667"/>
                        <a14:backgroundMark x1="34750" y1="89667" x2="23833" y2="76583"/>
                        <a14:backgroundMark x1="73000" y1="78333" x2="74833" y2="77250"/>
                        <a14:backgroundMark x1="75000" y1="77083" x2="77417" y2="77083"/>
                      </a14:backgroundRemoval>
                    </a14:imgEffect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996" y="4748788"/>
            <a:ext cx="396000" cy="39600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2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0" r="100000">
                        <a14:foregroundMark x1="19200" y1="84000" x2="6800" y2="96000"/>
                        <a14:backgroundMark x1="62600" y1="44857" x2="61400" y2="45429"/>
                        <a14:backgroundMark x1="77000" y1="59714" x2="78500" y2="58571"/>
                        <a14:backgroundMark x1="13400" y1="42714" x2="13700" y2="43000"/>
                        <a14:backgroundMark x1="24700" y1="29714" x2="24400" y2="30714"/>
                      </a14:backgroundRemoval>
                    </a14:imgEffect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98" t="13803" r="2973" b="13095"/>
          <a:stretch/>
        </p:blipFill>
        <p:spPr>
          <a:xfrm>
            <a:off x="4576759" y="2028595"/>
            <a:ext cx="504000" cy="287422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92" y="3075947"/>
            <a:ext cx="258907" cy="3960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2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>
                        <a14:foregroundMark x1="33444" y1="11222" x2="37111" y2="15333"/>
                        <a14:foregroundMark x1="65556" y1="17222" x2="70000" y2="17333"/>
                        <a14:foregroundMark x1="16778" y1="62000" x2="17111" y2="89000"/>
                        <a14:foregroundMark x1="22778" y1="59000" x2="23222" y2="59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28" t="4583" r="14861" b="2361"/>
          <a:stretch/>
        </p:blipFill>
        <p:spPr>
          <a:xfrm>
            <a:off x="261021" y="3765992"/>
            <a:ext cx="330125" cy="432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28583">
                        <a14:foregroundMark x1="5951" y1="10803" x2="3837" y2="17452"/>
                        <a14:foregroundMark x1="3289" y1="19945" x2="3289" y2="19945"/>
                        <a14:foregroundMark x1="2741" y1="22161" x2="1018" y2="34072"/>
                        <a14:foregroundMark x1="1018" y1="34072" x2="392" y2="47091"/>
                        <a14:foregroundMark x1="392" y1="47922" x2="548" y2="58449"/>
                        <a14:foregroundMark x1="470" y1="59003" x2="1644" y2="70914"/>
                        <a14:foregroundMark x1="1723" y1="71745" x2="3602" y2="81717"/>
                        <a14:foregroundMark x1="3681" y1="82548" x2="8301" y2="94183"/>
                        <a14:foregroundMark x1="8457" y1="94460" x2="12843" y2="98615"/>
                        <a14:foregroundMark x1="12999" y1="99169" x2="18637" y2="96399"/>
                        <a14:foregroundMark x1="18559" y1="96399" x2="23023" y2="88089"/>
                        <a14:foregroundMark x1="23179" y1="87812" x2="26547" y2="72576"/>
                        <a14:foregroundMark x1="26547" y1="72576" x2="27878" y2="57895"/>
                        <a14:foregroundMark x1="27878" y1="57895" x2="27878" y2="40997"/>
                        <a14:foregroundMark x1="27878" y1="40997" x2="26155" y2="24931"/>
                        <a14:foregroundMark x1="26077" y1="24931" x2="23571" y2="13296"/>
                        <a14:foregroundMark x1="23493" y1="13573" x2="20282" y2="5540"/>
                        <a14:foregroundMark x1="20282" y1="5540" x2="15427" y2="554"/>
                        <a14:foregroundMark x1="9084" y1="53740" x2="11668" y2="50139"/>
                        <a14:foregroundMark x1="11903" y1="49861" x2="12999" y2="49307"/>
                        <a14:foregroundMark x1="13078" y1="50139" x2="12764" y2="75623"/>
                        <a14:foregroundMark x1="12999" y1="59003" x2="17933" y2="58726"/>
                        <a14:foregroundMark x1="14487" y1="39889" x2="16758" y2="39612"/>
                        <a14:foregroundMark x1="16758" y1="39335" x2="16758" y2="34903"/>
                        <a14:foregroundMark x1="14252" y1="34349" x2="13469" y2="30748"/>
                        <a14:foregroundMark x1="13469" y1="27147" x2="13469" y2="27147"/>
                        <a14:foregroundMark x1="18246" y1="68975" x2="18246" y2="68975"/>
                        <a14:foregroundMark x1="18403" y1="75346" x2="18403" y2="75346"/>
                        <a14:foregroundMark x1="18011" y1="78116" x2="18011" y2="78116"/>
                        <a14:foregroundMark x1="17306" y1="78947" x2="17306" y2="78947"/>
                        <a14:foregroundMark x1="16601" y1="78393" x2="16601" y2="78393"/>
                        <a14:foregroundMark x1="15897" y1="71468" x2="15897" y2="71191"/>
                        <a14:backgroundMark x1="14096" y1="25485" x2="14096" y2="25485"/>
                        <a14:backgroundMark x1="17071" y1="26316" x2="17071" y2="26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1453"/>
          <a:stretch/>
        </p:blipFill>
        <p:spPr>
          <a:xfrm>
            <a:off x="209657" y="4313071"/>
            <a:ext cx="39988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2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682403899"/>
              </p:ext>
            </p:extLst>
          </p:nvPr>
        </p:nvGraphicFramePr>
        <p:xfrm>
          <a:off x="96478" y="3040603"/>
          <a:ext cx="4413129" cy="67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263843563"/>
              </p:ext>
            </p:extLst>
          </p:nvPr>
        </p:nvGraphicFramePr>
        <p:xfrm>
          <a:off x="4637910" y="2895946"/>
          <a:ext cx="4374286" cy="11037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8763767" y="6395336"/>
            <a:ext cx="3770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7</a:t>
            </a:r>
            <a:endParaRPr lang="ru-RU" sz="2400" b="1" dirty="0">
              <a:ln w="0"/>
              <a:solidFill>
                <a:schemeClr val="bg1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933701" y="319875"/>
            <a:ext cx="6210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Содействие занятости молодёжи</a:t>
            </a: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770919"/>
              </p:ext>
            </p:extLst>
          </p:nvPr>
        </p:nvGraphicFramePr>
        <p:xfrm>
          <a:off x="129177" y="3745814"/>
          <a:ext cx="4248090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090"/>
                <a:gridCol w="3302000"/>
              </a:tblGrid>
              <a:tr h="237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800" b="1" kern="120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841</a:t>
                      </a:r>
                      <a:endParaRPr lang="ru-RU" sz="1800" b="1" kern="1200" dirty="0" smtClean="0">
                        <a:solidFill>
                          <a:srgbClr val="E4471E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Профориентация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7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3157</a:t>
                      </a:r>
                      <a:endParaRPr lang="ru-RU" sz="1800" b="1" kern="1200" dirty="0" smtClean="0">
                        <a:solidFill>
                          <a:srgbClr val="E4471E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Временное</a:t>
                      </a:r>
                      <a:r>
                        <a:rPr lang="ru-RU" sz="1400" b="0" kern="1200" baseline="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 трудоустройство несовершеннолетних</a:t>
                      </a:r>
                      <a:endParaRPr lang="ru-RU" sz="1400" b="0" kern="1200" dirty="0" smtClean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37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 kern="120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17</a:t>
                      </a:r>
                      <a:endParaRPr lang="ru-RU" sz="1800" b="1" kern="1200" dirty="0" smtClean="0">
                        <a:solidFill>
                          <a:srgbClr val="E4471E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Профессиональное обучение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7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 kern="120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04</a:t>
                      </a:r>
                      <a:endParaRPr lang="ru-RU" sz="1800" b="1" kern="1200" dirty="0" smtClean="0">
                        <a:solidFill>
                          <a:srgbClr val="E4471E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Психологическая поддержка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37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180</a:t>
                      </a:r>
                      <a:endParaRPr lang="ru-RU" sz="1800" b="1" kern="1200" dirty="0" smtClean="0">
                        <a:solidFill>
                          <a:srgbClr val="E4471E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Социальная адаптация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7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1" kern="120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27</a:t>
                      </a:r>
                      <a:endParaRPr lang="ru-RU" sz="1800" b="1" kern="1200" dirty="0" smtClean="0">
                        <a:solidFill>
                          <a:srgbClr val="E4471E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Временное трудоустройство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3355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800" b="1" kern="1200" dirty="0" smtClean="0">
                          <a:solidFill>
                            <a:srgbClr val="E4471E"/>
                          </a:solidFill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 kern="1200" dirty="0" smtClean="0">
                        <a:solidFill>
                          <a:srgbClr val="E4471E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Содействие </a:t>
                      </a:r>
                      <a:r>
                        <a:rPr lang="ru-RU" sz="1400" b="0" kern="1200" dirty="0" err="1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самозанятости</a:t>
                      </a:r>
                      <a:endParaRPr lang="ru-RU" sz="1400" b="0" kern="1200" dirty="0" smtClean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828623"/>
              </p:ext>
            </p:extLst>
          </p:nvPr>
        </p:nvGraphicFramePr>
        <p:xfrm>
          <a:off x="4718171" y="4029858"/>
          <a:ext cx="4275438" cy="14833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016288"/>
                <a:gridCol w="1259150"/>
              </a:tblGrid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Медицинская сестра</a:t>
                      </a:r>
                      <a:endParaRPr lang="ru-RU" sz="1400" b="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5 чел.</a:t>
                      </a:r>
                      <a:endParaRPr lang="ru-RU" sz="1400" b="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Фельдшер</a:t>
                      </a:r>
                      <a:endParaRPr lang="ru-RU" sz="1400" b="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1 чел.</a:t>
                      </a:r>
                      <a:endParaRPr lang="ru-RU" sz="1400" b="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Учитель начальных классов</a:t>
                      </a:r>
                      <a:endParaRPr lang="ru-RU" sz="1400" b="0" dirty="0">
                        <a:solidFill>
                          <a:srgbClr val="01489A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1 чел.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Специалист</a:t>
                      </a:r>
                      <a:endParaRPr lang="ru-RU" sz="1400" b="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</a:rPr>
                        <a:t>1 чел.</a:t>
                      </a:r>
                      <a:endParaRPr lang="ru-RU" sz="1400" b="0" dirty="0" smtClean="0">
                        <a:solidFill>
                          <a:srgbClr val="01489A"/>
                        </a:solidFill>
                        <a:latin typeface="Montserrat" panose="00000500000000000000" pitchFamily="2" charset="-5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</a:tbl>
          </a:graphicData>
        </a:graphic>
      </p:graphicFrame>
      <p:sp>
        <p:nvSpPr>
          <p:cNvPr id="73" name="Прямоугольник 72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24" y="1102715"/>
            <a:ext cx="1772965" cy="1476000"/>
          </a:xfrm>
          <a:prstGeom prst="rect">
            <a:avLst/>
          </a:prstGeom>
        </p:spPr>
      </p:pic>
      <p:sp>
        <p:nvSpPr>
          <p:cNvPr id="75" name="ТУРИЗМ"/>
          <p:cNvSpPr txBox="1"/>
          <p:nvPr/>
        </p:nvSpPr>
        <p:spPr>
          <a:xfrm>
            <a:off x="3149871" y="1102715"/>
            <a:ext cx="4864471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rPr lang="ru-RU" sz="4000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3840 </a:t>
            </a:r>
            <a:r>
              <a:rPr lang="ru-RU" sz="2400" b="0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человек обратилось</a:t>
            </a:r>
            <a:r>
              <a:rPr lang="ru-RU" sz="2400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 </a:t>
            </a:r>
            <a:endParaRPr lang="ru-RU" sz="4000" dirty="0">
              <a:solidFill>
                <a:srgbClr val="01489A"/>
              </a:solidFill>
              <a:latin typeface="Montserrat" panose="00000500000000000000" pitchFamily="2" charset="-52"/>
            </a:endParaRPr>
          </a:p>
        </p:txBody>
      </p:sp>
      <p:sp>
        <p:nvSpPr>
          <p:cNvPr id="77" name="ТУРИЗМ"/>
          <p:cNvSpPr txBox="1"/>
          <p:nvPr/>
        </p:nvSpPr>
        <p:spPr>
          <a:xfrm>
            <a:off x="3149871" y="1870829"/>
            <a:ext cx="5258810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rPr lang="ru-RU" sz="4000" dirty="0" smtClean="0">
                <a:solidFill>
                  <a:srgbClr val="E4471E"/>
                </a:solidFill>
                <a:latin typeface="Montserrat" panose="00000500000000000000" pitchFamily="2" charset="-52"/>
              </a:rPr>
              <a:t>2249</a:t>
            </a:r>
            <a:r>
              <a:rPr lang="ru-RU" sz="4000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 </a:t>
            </a:r>
            <a:r>
              <a:rPr lang="ru-RU" sz="2400" b="0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человек трудоустроено</a:t>
            </a:r>
            <a:endParaRPr lang="ru-RU" sz="4000" dirty="0">
              <a:solidFill>
                <a:srgbClr val="01489A"/>
              </a:solidFill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7277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8752546" y="6396335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8</a:t>
            </a:r>
            <a:endParaRPr lang="ru-RU" sz="2400" b="1" dirty="0">
              <a:ln w="0"/>
              <a:solidFill>
                <a:schemeClr val="bg1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933701" y="319875"/>
            <a:ext cx="6210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Взаимодействие с работодателями</a:t>
            </a:r>
            <a:endParaRPr lang="ru-RU" b="1" dirty="0">
              <a:ln w="0"/>
              <a:solidFill>
                <a:srgbClr val="01489A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3571" y1="16878" x2="29694" y2="81118"/>
                        <a14:backgroundMark x1="36633" y1="28692" x2="1837" y2="82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40"/>
          <a:stretch/>
        </p:blipFill>
        <p:spPr>
          <a:xfrm>
            <a:off x="3869267" y="1453725"/>
            <a:ext cx="1371600" cy="2084217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834777" y="4117244"/>
            <a:ext cx="3437221" cy="259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Финансовые меры поддержки</a:t>
            </a:r>
            <a:endParaRPr lang="ru-RU" sz="16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157067"/>
              </p:ext>
            </p:extLst>
          </p:nvPr>
        </p:nvGraphicFramePr>
        <p:xfrm>
          <a:off x="207644" y="4503292"/>
          <a:ext cx="406435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354"/>
              </a:tblGrid>
              <a:tr h="23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Субсидия</a:t>
                      </a:r>
                      <a:r>
                        <a:rPr lang="ru-RU" sz="1400" b="0" kern="1200" baseline="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 на оборудование рабочего места для отдельных категорий граждан</a:t>
                      </a:r>
                      <a:endParaRPr lang="ru-RU" sz="1400" b="0" kern="1200" dirty="0" smtClean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23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Оплата обучения,</a:t>
                      </a:r>
                      <a:r>
                        <a:rPr lang="ru-RU" sz="1400" b="0" kern="1200" baseline="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 повышения квалификации отдельных категорий работников предприятий</a:t>
                      </a:r>
                      <a:endParaRPr lang="ru-RU" sz="1400" b="0" kern="1200" dirty="0" smtClean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7324"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Возмещение</a:t>
                      </a:r>
                      <a:r>
                        <a:rPr lang="ru-RU" sz="1400" b="0" kern="1200" baseline="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 затрат на привлечение работников из других субъектов</a:t>
                      </a:r>
                      <a:endParaRPr lang="ru-RU" sz="1400" b="0" kern="1200" dirty="0" smtClean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</a:tbl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4920680" y="4117244"/>
            <a:ext cx="3756479" cy="259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Нефинансовые меры поддержки</a:t>
            </a:r>
            <a:endParaRPr lang="ru-RU" sz="16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736257"/>
              </p:ext>
            </p:extLst>
          </p:nvPr>
        </p:nvGraphicFramePr>
        <p:xfrm>
          <a:off x="4842623" y="4495120"/>
          <a:ext cx="4064354" cy="176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354"/>
              </a:tblGrid>
              <a:tr h="518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baseline="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Консультационная поддержка</a:t>
                      </a:r>
                      <a:endParaRPr lang="ru-RU" sz="1400" b="0" kern="1200" dirty="0" smtClean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  <a:tr h="518400"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Сопровождение</a:t>
                      </a:r>
                      <a:r>
                        <a:rPr lang="ru-RU" sz="1400" b="0" kern="1200" baseline="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 инвестиционных проектов в части обеспечения трудовыми ресурсами</a:t>
                      </a:r>
                      <a:endParaRPr lang="ru-RU" sz="1400" b="0" kern="1200" dirty="0" smtClean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8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Разработка</a:t>
                      </a:r>
                      <a:r>
                        <a:rPr lang="ru-RU" sz="1400" b="0" kern="1200" baseline="0" dirty="0" smtClean="0">
                          <a:ln w="0"/>
                          <a:solidFill>
                            <a:srgbClr val="01489A"/>
                          </a:solidFill>
                          <a:latin typeface="Montserrat" panose="00000500000000000000" pitchFamily="2" charset="-52"/>
                          <a:ea typeface="+mn-ea"/>
                          <a:cs typeface="Times New Roman" panose="02020603050405020304" pitchFamily="18" charset="0"/>
                        </a:rPr>
                        <a:t> индивидуальных планов подбора трудовых ресурсов</a:t>
                      </a:r>
                      <a:endParaRPr lang="ru-RU" sz="1400" b="0" kern="1200" dirty="0" smtClean="0">
                        <a:ln w="0"/>
                        <a:solidFill>
                          <a:srgbClr val="01489A"/>
                        </a:solidFill>
                        <a:latin typeface="Montserrat" panose="00000500000000000000" pitchFamily="2" charset="-52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FDF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77" y="3758407"/>
            <a:ext cx="705600" cy="720000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6266210" y="1485050"/>
            <a:ext cx="2736647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E4471E"/>
                </a:solidFill>
                <a:latin typeface="Montserrat Medium" panose="00000600000000000000" pitchFamily="50" charset="-52"/>
              </a:rPr>
              <a:t>1119 </a:t>
            </a:r>
            <a:r>
              <a:rPr lang="ru-RU" sz="28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р</a:t>
            </a:r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аботодателей</a:t>
            </a:r>
          </a:p>
          <a:p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заявили</a:t>
            </a:r>
            <a:r>
              <a:rPr lang="ru-RU" sz="16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</a:t>
            </a:r>
          </a:p>
          <a:p>
            <a:r>
              <a:rPr lang="ru-RU" sz="2800" b="1" dirty="0" smtClean="0">
                <a:solidFill>
                  <a:srgbClr val="E4471E"/>
                </a:solidFill>
                <a:latin typeface="Montserrat Medium" panose="00000600000000000000" pitchFamily="50" charset="-52"/>
              </a:rPr>
              <a:t>29042 </a:t>
            </a:r>
            <a:r>
              <a:rPr lang="ru-RU" sz="28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вакансии</a:t>
            </a:r>
          </a:p>
          <a:p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на</a:t>
            </a:r>
            <a:r>
              <a:rPr lang="ru-RU" sz="2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которые трудоустроено</a:t>
            </a:r>
          </a:p>
          <a:p>
            <a:r>
              <a:rPr lang="ru-RU" sz="2800" b="1" dirty="0" smtClean="0">
                <a:solidFill>
                  <a:srgbClr val="E4471E"/>
                </a:solidFill>
                <a:latin typeface="Montserrat Medium" panose="00000600000000000000" pitchFamily="50" charset="-52"/>
              </a:rPr>
              <a:t>12196 </a:t>
            </a:r>
            <a:r>
              <a:rPr lang="ru-RU" sz="28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человек</a:t>
            </a:r>
            <a:endParaRPr lang="ru-RU" sz="14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29177" y="1498986"/>
            <a:ext cx="3318537" cy="1969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E4471E"/>
                </a:solidFill>
                <a:latin typeface="Montserrat Medium" panose="00000600000000000000" pitchFamily="50" charset="-52"/>
              </a:rPr>
              <a:t>208 </a:t>
            </a:r>
            <a:r>
              <a:rPr lang="ru-RU" sz="2800" dirty="0" smtClean="0"/>
              <a:t> </a:t>
            </a:r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индивидуальных</a:t>
            </a:r>
            <a:endParaRPr lang="ru-RU" sz="14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рабочих встреч</a:t>
            </a:r>
          </a:p>
          <a:p>
            <a:r>
              <a:rPr lang="ru-RU" sz="2800" b="1" dirty="0" smtClean="0">
                <a:solidFill>
                  <a:srgbClr val="E4471E"/>
                </a:solidFill>
                <a:latin typeface="Montserrat Medium" panose="00000600000000000000" pitchFamily="50" charset="-52"/>
              </a:rPr>
              <a:t>123  </a:t>
            </a:r>
            <a:r>
              <a:rPr lang="ru-RU" sz="1400" dirty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представителя бизнеса</a:t>
            </a:r>
          </a:p>
          <a:p>
            <a:r>
              <a:rPr lang="ru-RU" sz="1400" dirty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приняли</a:t>
            </a:r>
            <a:r>
              <a:rPr lang="ru-RU" sz="2400" dirty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участие в</a:t>
            </a:r>
          </a:p>
          <a:p>
            <a:r>
              <a:rPr lang="ru-RU" sz="2800" b="1" dirty="0" smtClean="0">
                <a:solidFill>
                  <a:srgbClr val="E4471E"/>
                </a:solidFill>
                <a:latin typeface="Montserrat Medium" panose="00000600000000000000" pitchFamily="50" charset="-52"/>
              </a:rPr>
              <a:t>16  </a:t>
            </a:r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дискуссионных площадках</a:t>
            </a:r>
            <a:endParaRPr lang="ru-RU" sz="14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26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8760561" y="6395336"/>
            <a:ext cx="3834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9</a:t>
            </a:r>
            <a:endParaRPr lang="ru-RU" sz="2400" b="1" dirty="0">
              <a:ln w="0"/>
              <a:solidFill>
                <a:schemeClr val="bg1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11592" y="1601"/>
            <a:ext cx="663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n w="0"/>
                <a:solidFill>
                  <a:schemeClr val="bg1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Агентство по занятости населения и миграционной политике Камчатского края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294467" y="319875"/>
            <a:ext cx="6849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n w="0"/>
                <a:solidFill>
                  <a:srgbClr val="01489A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Результаты предоставления услуги по переезду и переселению специалистов  в Камчатский край</a:t>
            </a:r>
            <a:endParaRPr lang="ru-RU" b="1" dirty="0">
              <a:ln w="0"/>
              <a:solidFill>
                <a:srgbClr val="01489A"/>
              </a:solidFill>
              <a:latin typeface="Montserrat Medium" panose="00000600000000000000" pitchFamily="50" charset="-52"/>
              <a:cs typeface="Times New Roman" panose="02020603050405020304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129177" y="42932"/>
            <a:ext cx="909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0"/>
                <a:solidFill>
                  <a:schemeClr val="bg1"/>
                </a:solidFill>
                <a:latin typeface="Montserrat Medium" panose="00000600000000000000" pitchFamily="50" charset="-52"/>
                <a:cs typeface="Times New Roman" panose="02020603050405020304" pitchFamily="18" charset="0"/>
              </a:rPr>
              <a:t>2019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65748449"/>
              </p:ext>
            </p:extLst>
          </p:nvPr>
        </p:nvGraphicFramePr>
        <p:xfrm>
          <a:off x="4006468" y="1296190"/>
          <a:ext cx="4902200" cy="3062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4359745" y="1105686"/>
            <a:ext cx="4583273" cy="268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</a:pPr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Численность переселенцев (по районам)</a:t>
            </a:r>
            <a:endParaRPr lang="ru-RU" sz="16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58" name="ТУРИЗМ"/>
          <p:cNvSpPr txBox="1"/>
          <p:nvPr/>
        </p:nvSpPr>
        <p:spPr>
          <a:xfrm>
            <a:off x="1524464" y="932298"/>
            <a:ext cx="987128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0959" rIns="60959">
            <a:spAutoFit/>
          </a:bodyPr>
          <a:lstStyle>
            <a:lvl1pPr>
              <a:defRPr sz="32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algn="ctr"/>
            <a:r>
              <a:rPr lang="ru-RU" sz="4400" dirty="0" smtClean="0">
                <a:solidFill>
                  <a:srgbClr val="E4471E"/>
                </a:solidFill>
                <a:latin typeface="Myriad Pro Cond" panose="020B0506030403020204" pitchFamily="34" charset="0"/>
              </a:rPr>
              <a:t>88</a:t>
            </a:r>
          </a:p>
          <a:p>
            <a:pPr algn="ctr"/>
            <a:r>
              <a:rPr lang="ru-RU" sz="16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человек</a:t>
            </a:r>
            <a:endParaRPr lang="ru-RU" sz="44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cxnSp>
        <p:nvCxnSpPr>
          <p:cNvPr id="62" name="Прямая соединительная линия 61"/>
          <p:cNvCxnSpPr>
            <a:endCxn id="72" idx="0"/>
          </p:cNvCxnSpPr>
          <p:nvPr/>
        </p:nvCxnSpPr>
        <p:spPr>
          <a:xfrm>
            <a:off x="2018028" y="1962194"/>
            <a:ext cx="0" cy="142845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>
            <a:off x="1158883" y="1956958"/>
            <a:ext cx="634032" cy="39539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2251617" y="1956958"/>
            <a:ext cx="604282" cy="39539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ТУРИЗМ"/>
          <p:cNvSpPr txBox="1"/>
          <p:nvPr/>
        </p:nvSpPr>
        <p:spPr>
          <a:xfrm>
            <a:off x="230039" y="2288118"/>
            <a:ext cx="1325361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0959" rIns="60959">
            <a:spAutoFit/>
          </a:bodyPr>
          <a:lstStyle>
            <a:lvl1pPr>
              <a:defRPr sz="32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algn="ctr"/>
            <a:r>
              <a:rPr lang="ru-RU" dirty="0" smtClean="0">
                <a:solidFill>
                  <a:srgbClr val="E4471E"/>
                </a:solidFill>
                <a:latin typeface="Myriad Pro Cond" panose="020B0506030403020204" pitchFamily="34" charset="0"/>
              </a:rPr>
              <a:t>47</a:t>
            </a:r>
          </a:p>
          <a:p>
            <a:pPr algn="ctr"/>
            <a:r>
              <a:rPr lang="ru-RU" sz="1400" dirty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б</a:t>
            </a:r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езработных</a:t>
            </a:r>
          </a:p>
          <a:p>
            <a:pPr algn="ctr"/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граждан</a:t>
            </a:r>
            <a:endParaRPr lang="ru-RU" sz="14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70" name="ТУРИЗМ"/>
          <p:cNvSpPr txBox="1"/>
          <p:nvPr/>
        </p:nvSpPr>
        <p:spPr>
          <a:xfrm>
            <a:off x="2845863" y="2282275"/>
            <a:ext cx="692175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0959" rIns="60959">
            <a:spAutoFit/>
          </a:bodyPr>
          <a:lstStyle>
            <a:lvl1pPr>
              <a:defRPr sz="32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algn="ctr"/>
            <a:r>
              <a:rPr lang="ru-RU" dirty="0" smtClean="0">
                <a:solidFill>
                  <a:srgbClr val="E4471E"/>
                </a:solidFill>
                <a:latin typeface="Myriad Pro Cond" panose="020B0506030403020204" pitchFamily="34" charset="0"/>
              </a:rPr>
              <a:t>41</a:t>
            </a:r>
          </a:p>
          <a:p>
            <a:pPr algn="ctr"/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член</a:t>
            </a:r>
          </a:p>
          <a:p>
            <a:pPr algn="ctr"/>
            <a:r>
              <a:rPr lang="ru-RU" sz="1400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семьи</a:t>
            </a:r>
            <a:endParaRPr lang="ru-RU" sz="14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72" name="ТУРИЗМ"/>
          <p:cNvSpPr txBox="1"/>
          <p:nvPr/>
        </p:nvSpPr>
        <p:spPr>
          <a:xfrm>
            <a:off x="660829" y="3390649"/>
            <a:ext cx="2714398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0959" rIns="60959">
            <a:spAutoFit/>
          </a:bodyPr>
          <a:lstStyle>
            <a:lvl1pPr>
              <a:defRPr sz="32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 algn="ctr"/>
            <a:r>
              <a:rPr lang="ru-RU" sz="1400" dirty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Получили финансовую поддержку в размере</a:t>
            </a:r>
            <a:endParaRPr lang="ru-RU" sz="1400" dirty="0" smtClean="0">
              <a:solidFill>
                <a:srgbClr val="E4471E"/>
              </a:solidFill>
              <a:latin typeface="Myriad Pro Cond" panose="020B0506030403020204" pitchFamily="34" charset="0"/>
            </a:endParaRPr>
          </a:p>
          <a:p>
            <a:pPr algn="ctr"/>
            <a:r>
              <a:rPr lang="ru-RU" dirty="0" smtClean="0">
                <a:solidFill>
                  <a:srgbClr val="E4471E"/>
                </a:solidFill>
                <a:latin typeface="Myriad Pro Cond" panose="020B0506030403020204" pitchFamily="34" charset="0"/>
              </a:rPr>
              <a:t>9 238 080</a:t>
            </a:r>
            <a:endParaRPr lang="ru-RU" sz="1400" dirty="0" smtClean="0">
              <a:solidFill>
                <a:srgbClr val="E4471E"/>
              </a:solidFill>
              <a:latin typeface="Myriad Pro Cond" panose="020B0506030403020204" pitchFamily="34" charset="0"/>
            </a:endParaRP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406129030"/>
              </p:ext>
            </p:extLst>
          </p:nvPr>
        </p:nvGraphicFramePr>
        <p:xfrm>
          <a:off x="1115205" y="4724399"/>
          <a:ext cx="2928241" cy="206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6" name="Прямоугольник 75"/>
          <p:cNvSpPr/>
          <p:nvPr/>
        </p:nvSpPr>
        <p:spPr>
          <a:xfrm>
            <a:off x="5047312" y="4650919"/>
            <a:ext cx="4209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rgbClr val="01489A"/>
                </a:solidFill>
                <a:latin typeface="Montserrat" panose="00000500000000000000" pitchFamily="2" charset="-52"/>
              </a:rPr>
              <a:t>Образование</a:t>
            </a:r>
          </a:p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rgbClr val="01489A"/>
                </a:solidFill>
                <a:latin typeface="Montserrat" panose="00000500000000000000" pitchFamily="2" charset="-52"/>
              </a:rPr>
              <a:t>Обрабатывающие производства</a:t>
            </a:r>
          </a:p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rgbClr val="01489A"/>
                </a:solidFill>
                <a:latin typeface="Montserrat" panose="00000500000000000000" pitchFamily="2" charset="-52"/>
              </a:rPr>
              <a:t>Здравоохранение</a:t>
            </a:r>
          </a:p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Строительство</a:t>
            </a:r>
          </a:p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Торговля и общественное питание</a:t>
            </a:r>
          </a:p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01489A"/>
                </a:solidFill>
                <a:latin typeface="Montserrat" panose="00000500000000000000" pitchFamily="2" charset="-52"/>
              </a:rPr>
              <a:t>Иные</a:t>
            </a:r>
            <a:endParaRPr lang="ru-RU" sz="1200" b="1" dirty="0">
              <a:solidFill>
                <a:srgbClr val="01489A"/>
              </a:solidFill>
              <a:latin typeface="Montserrat" panose="00000500000000000000" pitchFamily="2" charset="-52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975875" y="4812298"/>
            <a:ext cx="71437" cy="71437"/>
          </a:xfrm>
          <a:prstGeom prst="rect">
            <a:avLst/>
          </a:prstGeom>
          <a:solidFill>
            <a:srgbClr val="4F81BD"/>
          </a:solidFill>
          <a:ln>
            <a:solidFill>
              <a:srgbClr val="4F8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4975875" y="5080834"/>
            <a:ext cx="71437" cy="71437"/>
          </a:xfrm>
          <a:prstGeom prst="rect">
            <a:avLst/>
          </a:prstGeom>
          <a:solidFill>
            <a:srgbClr val="9BBB59"/>
          </a:solidFill>
          <a:ln>
            <a:solidFill>
              <a:srgbClr val="9BBB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975875" y="5357272"/>
            <a:ext cx="71437" cy="71437"/>
          </a:xfrm>
          <a:prstGeom prst="rect">
            <a:avLst/>
          </a:prstGeom>
          <a:solidFill>
            <a:srgbClr val="4BACC6"/>
          </a:solidFill>
          <a:ln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4975875" y="5625808"/>
            <a:ext cx="71437" cy="71437"/>
          </a:xfrm>
          <a:prstGeom prst="rect">
            <a:avLst/>
          </a:prstGeom>
          <a:solidFill>
            <a:srgbClr val="2C4D75"/>
          </a:solidFill>
          <a:ln>
            <a:solidFill>
              <a:srgbClr val="2C4D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4975875" y="5922595"/>
            <a:ext cx="71437" cy="71437"/>
          </a:xfrm>
          <a:prstGeom prst="rect">
            <a:avLst/>
          </a:prstGeom>
          <a:solidFill>
            <a:srgbClr val="5F7530"/>
          </a:solidFill>
          <a:ln>
            <a:solidFill>
              <a:srgbClr val="5F75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4975875" y="6191131"/>
            <a:ext cx="71437" cy="71437"/>
          </a:xfrm>
          <a:prstGeom prst="rect">
            <a:avLst/>
          </a:prstGeom>
          <a:solidFill>
            <a:srgbClr val="276A7C"/>
          </a:solidFill>
          <a:ln>
            <a:solidFill>
              <a:srgbClr val="276A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24811" y="4406312"/>
            <a:ext cx="4849625" cy="259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</a:pPr>
            <a:r>
              <a:rPr lang="ru-RU" sz="1600" b="1" dirty="0" smtClean="0">
                <a:solidFill>
                  <a:srgbClr val="01489A"/>
                </a:solidFill>
                <a:latin typeface="Montserrat" panose="00000500000000000000" pitchFamily="2" charset="-52"/>
                <a:cs typeface="Arial" panose="020B0604020202020204" pitchFamily="34" charset="0"/>
              </a:rPr>
              <a:t>Трудоустройство по сферам деятельности</a:t>
            </a:r>
            <a:endParaRPr lang="ru-RU" sz="1600" dirty="0">
              <a:solidFill>
                <a:srgbClr val="01489A"/>
              </a:solidFill>
              <a:latin typeface="Montserrat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48543" y="3961710"/>
            <a:ext cx="5549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b="1" dirty="0">
                <a:solidFill>
                  <a:srgbClr val="01489A"/>
                </a:solidFill>
                <a:latin typeface="Montserrat" panose="00000500000000000000" pitchFamily="2" charset="-52"/>
                <a:ea typeface="Arial Narrow"/>
                <a:cs typeface="Arial" panose="020B0604020202020204" pitchFamily="34" charset="0"/>
                <a:sym typeface="Arial Narrow"/>
              </a:rPr>
              <a:t>руб.</a:t>
            </a:r>
          </a:p>
        </p:txBody>
      </p:sp>
    </p:spTree>
    <p:extLst>
      <p:ext uri="{BB962C8B-B14F-4D97-AF65-F5344CB8AC3E}">
        <p14:creationId xmlns:p14="http://schemas.microsoft.com/office/powerpoint/2010/main" val="302386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rgbClr val="000000"/>
    </a:dk1>
    <a:lt1>
      <a:srgbClr val="FFFFFF"/>
    </a:lt1>
    <a:dk2>
      <a:srgbClr val="A7A7A7"/>
    </a:dk2>
    <a:lt2>
      <a:srgbClr val="535353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FF00FF"/>
    </a:folHlink>
  </a:clrScheme>
  <a:fontScheme name="Тема Office">
    <a:majorFont>
      <a:latin typeface="Helvetica"/>
      <a:ea typeface="Helvetica"/>
      <a:cs typeface="Helvetica"/>
    </a:majorFont>
    <a:minorFont>
      <a:latin typeface="Calibri"/>
      <a:ea typeface="Calibri"/>
      <a:cs typeface="Calibri"/>
    </a:minorFont>
  </a:fontScheme>
  <a:fmtScheme name="Тема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29999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4999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381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381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38100" dist="20000" dir="5400000" rotWithShape="0">
            <a:srgbClr val="000000">
              <a:alpha val="38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7062</TotalTime>
  <Words>1193</Words>
  <Application>Microsoft Office PowerPoint</Application>
  <PresentationFormat>Экран (4:3)</PresentationFormat>
  <Paragraphs>417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Montserrat</vt:lpstr>
      <vt:lpstr>Montserrat Medium</vt:lpstr>
      <vt:lpstr>Myriad Pro Cond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semivolosid;skuratovichas</dc:creator>
  <cp:lastModifiedBy>Скуратович Алексей Сергеевич</cp:lastModifiedBy>
  <cp:revision>799</cp:revision>
  <cp:lastPrinted>2020-01-30T05:46:57Z</cp:lastPrinted>
  <dcterms:created xsi:type="dcterms:W3CDTF">2017-01-12T04:18:47Z</dcterms:created>
  <dcterms:modified xsi:type="dcterms:W3CDTF">2020-02-06T05:32:29Z</dcterms:modified>
</cp:coreProperties>
</file>