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A"/>
    <a:srgbClr val="E75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90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03D6D401-16FE-4463-8509-CE8B16C63E54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C7B1DF01-3245-4890-B45C-40B3257D91CF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193E9B10-1B2E-49BB-AA25-EDA278421DB3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>
              <a:defRPr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>
              <a:defRPr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>
              <a:defRPr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>
              <a:defRPr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>
              <a:defRPr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>
              <a:defRPr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6F71521D-8E7E-4916-9B5E-C6E555209C78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9169-02E4-4B1D-AA1E-79C94B262B9D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AB36-8949-4223-A60D-62F30204F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2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2786011B-88F1-4D5F-80FD-9AF93D689B83}" type="slidenum">
              <a:r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707F07A2-38E8-4C69-BBCB-3875869ECC2A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7FD4D4D4-A7CB-4611-A48E-B2013854D268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207FEF77-AE31-4A6E-AFCC-CB4A5EA2AAA5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03631876-D455-4BD8-89A6-4D7184A8E36F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23B6801D-7BA4-429F-AC71-C47DC785D86B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11E344C1-1738-47E1-A369-FF56766269D8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A5B9F3E1-5A0C-4373-8CE3-ABFD8D22EF95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 bwMode="auto">
          <a:xfrm>
            <a:off x="3029040" y="6356520"/>
            <a:ext cx="308016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  <a:defRPr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 bwMode="auto">
          <a:xfrm>
            <a:off x="6458039" y="6356520"/>
            <a:ext cx="205128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defRPr/>
            </a:pPr>
            <a:fld id="{F9F52718-21C7-4C9D-BF21-87F98E8FA0B1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 bwMode="auto">
          <a:xfrm>
            <a:off x="628560" y="6356520"/>
            <a:ext cx="2051280" cy="35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pPr>
              <a:defRPr/>
            </a:pPr>
            <a:r>
              <a:rPr lang="ru-RU" sz="1400" b="0" strike="noStrike" spc="-1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" name="Прямоугольник 2"/>
          <p:cNvSpPr/>
          <p:nvPr/>
        </p:nvSpPr>
        <p:spPr bwMode="auto">
          <a:xfrm>
            <a:off x="0" y="2776362"/>
            <a:ext cx="9137880" cy="37684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68760" tIns="34200" rIns="68760" bIns="342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000" spc="-150">
                <a:solidFill>
                  <a:srgbClr val="01489A"/>
                </a:solidFill>
                <a:latin typeface="Montserrat Medium"/>
              </a:rPr>
              <a:t>О порядке поступления на целевое обучение в 2024 году</a:t>
            </a:r>
            <a:endParaRPr lang="ru-RU" sz="2000" b="0" strike="noStrike" spc="-1">
              <a:latin typeface="Montserrat Medium"/>
            </a:endParaRPr>
          </a:p>
        </p:txBody>
      </p:sp>
      <p:sp>
        <p:nvSpPr>
          <p:cNvPr id="89" name="TextBox 11"/>
          <p:cNvSpPr/>
          <p:nvPr/>
        </p:nvSpPr>
        <p:spPr bwMode="auto">
          <a:xfrm>
            <a:off x="3797640" y="4152600"/>
            <a:ext cx="136628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  <a:defRPr/>
            </a:pPr>
            <a:r>
              <a:rPr lang="ru-RU" sz="1400" b="0" strike="noStrike" spc="-1" dirty="0">
                <a:solidFill>
                  <a:srgbClr val="01489A"/>
                </a:solidFill>
                <a:latin typeface="Montserrat"/>
                <a:ea typeface="DejaVu Sans"/>
              </a:rPr>
              <a:t>Докладчик:</a:t>
            </a:r>
            <a:endParaRPr lang="ru-RU" sz="1400" b="0" strike="noStrike" spc="-1" dirty="0">
              <a:latin typeface="Montserrat"/>
            </a:endParaRPr>
          </a:p>
        </p:txBody>
      </p:sp>
      <p:sp>
        <p:nvSpPr>
          <p:cNvPr id="90" name="TextBox 20"/>
          <p:cNvSpPr/>
          <p:nvPr/>
        </p:nvSpPr>
        <p:spPr bwMode="auto">
          <a:xfrm>
            <a:off x="5073120" y="4152600"/>
            <a:ext cx="4064760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400" b="0" strike="noStrike" spc="-1">
                <a:solidFill>
                  <a:srgbClr val="01489A"/>
                </a:solidFill>
                <a:latin typeface="Montserrat"/>
                <a:ea typeface="DejaVu Sans"/>
              </a:rPr>
              <a:t>Ниценко Наталья Борисовна,</a:t>
            </a:r>
            <a:endParaRPr lang="ru-RU" sz="1400" b="0" strike="noStrike" spc="-1">
              <a:latin typeface="Montserrat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400" spc="-1">
                <a:solidFill>
                  <a:srgbClr val="01489A"/>
                </a:solidFill>
                <a:latin typeface="Montserrat"/>
                <a:ea typeface="DejaVu Sans"/>
              </a:rPr>
              <a:t>м</a:t>
            </a:r>
            <a:r>
              <a:rPr lang="ru-RU" sz="1400" b="0" strike="noStrike" spc="-1">
                <a:solidFill>
                  <a:srgbClr val="01489A"/>
                </a:solidFill>
                <a:latin typeface="Montserrat"/>
                <a:ea typeface="DejaVu Sans"/>
              </a:rPr>
              <a:t>инистр труда и развития</a:t>
            </a:r>
            <a:br>
              <a:rPr lang="ru-RU" sz="1400" b="0" strike="noStrike" spc="-1">
                <a:solidFill>
                  <a:srgbClr val="01489A"/>
                </a:solidFill>
                <a:latin typeface="Montserrat"/>
                <a:ea typeface="DejaVu Sans"/>
              </a:rPr>
            </a:br>
            <a:r>
              <a:rPr lang="ru-RU" sz="1400" b="0" strike="noStrike" spc="-1">
                <a:solidFill>
                  <a:srgbClr val="01489A"/>
                </a:solidFill>
                <a:latin typeface="Montserrat"/>
                <a:ea typeface="DejaVu Sans"/>
              </a:rPr>
              <a:t>кадрового потенциала</a:t>
            </a:r>
            <a:br>
              <a:rPr lang="ru-RU" sz="1400" b="0" strike="noStrike" spc="-1">
                <a:solidFill>
                  <a:srgbClr val="01489A"/>
                </a:solidFill>
                <a:latin typeface="Montserrat"/>
                <a:ea typeface="DejaVu Sans"/>
              </a:rPr>
            </a:br>
            <a:r>
              <a:rPr lang="ru-RU" sz="1400" b="0" strike="noStrike" spc="-1">
                <a:solidFill>
                  <a:srgbClr val="01489A"/>
                </a:solidFill>
                <a:latin typeface="Montserrat"/>
                <a:ea typeface="DejaVu Sans"/>
              </a:rPr>
              <a:t>Камчатского края</a:t>
            </a:r>
            <a:endParaRPr lang="ru-RU" sz="1400" b="0" strike="noStrike" spc="-1">
              <a:latin typeface="Montserrat"/>
            </a:endParaRPr>
          </a:p>
        </p:txBody>
      </p:sp>
      <p:pic>
        <p:nvPicPr>
          <p:cNvPr id="91" name="Рисунок 3"/>
          <p:cNvPicPr/>
          <p:nvPr/>
        </p:nvPicPr>
        <p:blipFill>
          <a:blip r:embed="rId3">
            <a:alphaModFix amt="90000"/>
          </a:blip>
          <a:stretch/>
        </p:blipFill>
        <p:spPr bwMode="auto">
          <a:xfrm>
            <a:off x="0" y="4152600"/>
            <a:ext cx="3288960" cy="2359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047" y="0"/>
            <a:ext cx="13906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F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839" y="-1"/>
            <a:ext cx="470632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5806" y="0"/>
            <a:ext cx="14075612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3548" y="0"/>
            <a:ext cx="13891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5786" y="0"/>
            <a:ext cx="13935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3105" y="0"/>
            <a:ext cx="13950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047" y="0"/>
            <a:ext cx="13906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3456" y="0"/>
            <a:ext cx="13890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8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" name="TextBox 6"/>
          <p:cNvSpPr/>
          <p:nvPr/>
        </p:nvSpPr>
        <p:spPr bwMode="auto">
          <a:xfrm>
            <a:off x="2607480" y="18360"/>
            <a:ext cx="653292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FFFFFF"/>
                </a:solidFill>
                <a:latin typeface="Montserrat"/>
                <a:ea typeface="DejaVu Sans"/>
              </a:rPr>
              <a:t>Министерство труда и развития кадрового потенциала Камчатского края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94" name="Прямоугольник 8"/>
          <p:cNvSpPr/>
          <p:nvPr/>
        </p:nvSpPr>
        <p:spPr bwMode="auto">
          <a:xfrm>
            <a:off x="195840" y="35280"/>
            <a:ext cx="1242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2400" b="1" strike="noStrike" spc="-1">
                <a:solidFill>
                  <a:srgbClr val="FFFFFF"/>
                </a:solidFill>
                <a:latin typeface="Montserrat Medium"/>
                <a:ea typeface="DejaVu Sans"/>
              </a:rPr>
              <a:t>2024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93" name="Прямоугольник 7"/>
          <p:cNvSpPr/>
          <p:nvPr/>
        </p:nvSpPr>
        <p:spPr bwMode="auto">
          <a:xfrm>
            <a:off x="8761032" y="6395400"/>
            <a:ext cx="365975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400" b="1" strike="noStrike" spc="-1">
                <a:solidFill>
                  <a:srgbClr val="FFFFFF"/>
                </a:solidFill>
                <a:latin typeface="Montserrat Medium"/>
                <a:ea typeface="DejaVu Sans"/>
              </a:rPr>
              <a:t>2</a:t>
            </a:r>
            <a:endParaRPr lang="ru-RU" sz="2400" b="0" strike="noStrike" spc="-1">
              <a:latin typeface="XO Orie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934327"/>
              </p:ext>
            </p:extLst>
          </p:nvPr>
        </p:nvGraphicFramePr>
        <p:xfrm>
          <a:off x="133350" y="1093350"/>
          <a:ext cx="8877300" cy="5223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4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1">
                          <a:solidFill>
                            <a:schemeClr val="bg1"/>
                          </a:solidFill>
                          <a:latin typeface="Montserrat Medium"/>
                        </a:rPr>
                        <a:t>Заказчики</a:t>
                      </a:r>
                      <a:endParaRPr lang="ru-RU" sz="1050" b="1">
                        <a:solidFill>
                          <a:schemeClr val="bg1"/>
                        </a:solidFill>
                        <a:latin typeface="Montserrat Medium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38100" algn="ctr">
                      <a:noFill/>
                    </a:lnB>
                    <a:solidFill>
                      <a:srgbClr val="0048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1">
                          <a:solidFill>
                            <a:schemeClr val="bg1"/>
                          </a:solidFill>
                          <a:latin typeface="Montserrat Medium"/>
                        </a:rPr>
                        <a:t>Количество предложений</a:t>
                      </a:r>
                      <a:endParaRPr lang="ru-RU" sz="1050" b="1">
                        <a:solidFill>
                          <a:schemeClr val="bg1"/>
                        </a:solidFill>
                        <a:latin typeface="Montserrat Medium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38100" algn="ctr">
                      <a:noFill/>
                    </a:lnB>
                    <a:solidFill>
                      <a:srgbClr val="0048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1">
                          <a:solidFill>
                            <a:schemeClr val="bg1"/>
                          </a:solidFill>
                          <a:latin typeface="Montserrat Medium"/>
                        </a:rPr>
                        <a:t>Количество договоров</a:t>
                      </a:r>
                      <a:endParaRPr lang="ru-RU" sz="1050" b="1">
                        <a:solidFill>
                          <a:schemeClr val="bg1"/>
                        </a:solidFill>
                        <a:latin typeface="Montserrat Medium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38100" algn="ctr">
                      <a:noFill/>
                    </a:lnB>
                    <a:solidFill>
                      <a:srgbClr val="004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3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defRPr/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latin typeface="Montserrat Medium"/>
                        </a:rPr>
                        <a:t>ИТОГО</a:t>
                      </a:r>
                      <a:endParaRPr lang="ru-RU" sz="1050" b="1">
                        <a:solidFill>
                          <a:schemeClr val="tx1"/>
                        </a:solidFill>
                        <a:latin typeface="Montserrat Medium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38100" algn="ctr">
                      <a:noFill/>
                    </a:lnT>
                    <a:lnB w="12700" algn="ctr">
                      <a:noFill/>
                    </a:lnB>
                    <a:solidFill>
                      <a:srgbClr val="67B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Montserrat Medium"/>
                        </a:rPr>
                        <a:t>429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Montserrat Medium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38100" algn="ctr">
                      <a:noFill/>
                    </a:lnT>
                    <a:lnB w="12700" algn="ctr">
                      <a:noFill/>
                    </a:lnB>
                    <a:solidFill>
                      <a:srgbClr val="67B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Montserrat Medium"/>
                        </a:rPr>
                        <a:t>639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Montserrat Medium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38100" algn="ctr">
                      <a:noFill/>
                    </a:lnT>
                    <a:lnB w="12700" algn="ctr">
                      <a:noFill/>
                    </a:lnB>
                    <a:solidFill>
                      <a:srgbClr val="67B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latin typeface="Montserrat"/>
                        </a:rPr>
                        <a:t>Министерство труда и развития кадрового потенциала Камчатского края</a:t>
                      </a:r>
                      <a:endParaRPr lang="ru-RU" sz="1050" b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102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157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latin typeface="Montserrat"/>
                        </a:rPr>
                        <a:t>Министерство здравоохранения Камчатского края</a:t>
                      </a:r>
                      <a:endParaRPr lang="ru-RU" sz="1050" b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Montserrat"/>
                          <a:ea typeface="+mn-ea"/>
                          <a:cs typeface="+mn-cs"/>
                        </a:rPr>
                        <a:t>71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123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latin typeface="Montserrat"/>
                        </a:rPr>
                        <a:t>Министерство с/х, пищевой и перерабатывающей промышленности Камчатского края</a:t>
                      </a:r>
                      <a:endParaRPr lang="ru-RU" sz="1050" b="0">
                        <a:solidFill>
                          <a:srgbClr val="FF0000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9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9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latin typeface="Montserrat"/>
                        </a:rPr>
                        <a:t>Управление судебного департамента в Камчатском крае</a:t>
                      </a:r>
                      <a:endParaRPr lang="ru-RU" sz="1050" b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  <a:ea typeface="+mn-ea"/>
                          <a:cs typeface="+mn-cs"/>
                        </a:rPr>
                        <a:t>4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  <a:ea typeface="+mn-ea"/>
                          <a:cs typeface="+mn-cs"/>
                        </a:rPr>
                        <a:t>4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latin typeface="Montserrat"/>
                        </a:rPr>
                        <a:t>Управление Федеральной службы по надзору в сфере защиты прав потребителей и благополучия человека по Камчатскому краю</a:t>
                      </a:r>
                      <a:endParaRPr lang="ru-RU" sz="1050" b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1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1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latin typeface="Montserrat"/>
                        </a:rPr>
                        <a:t>ФБУЗ «Центр гигиены и эпидемиологии в Камчатском крае»</a:t>
                      </a:r>
                      <a:endParaRPr lang="ru-RU" sz="1050" b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4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5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Montserrat"/>
                          <a:ea typeface="Times New Roman"/>
                          <a:cs typeface="Times New Roman"/>
                        </a:rPr>
                        <a:t>Камчатское управление гидрометеорологии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Montserra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Montserra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542970"/>
                  </a:ext>
                </a:extLst>
              </a:tr>
              <a:tr h="171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Арбитражный суд Камчатского края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2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2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latin typeface="Montserrat"/>
                        </a:rPr>
                        <a:t>АО «ЯМСЫ» (ТОР)</a:t>
                      </a:r>
                      <a:endParaRPr lang="ru-RU" sz="1050" b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16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62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latin typeface="Montserrat"/>
                        </a:rPr>
                        <a:t>АО «Океанрыбфлот» (ТОР)</a:t>
                      </a:r>
                      <a:endParaRPr lang="ru-RU" sz="1050" b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8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36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329">
                <a:tc>
                  <a:txBody>
                    <a:bodyPr/>
                    <a:lstStyle/>
                    <a:p>
                      <a:pPr marL="0" marR="7620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Montserrat"/>
                          <a:ea typeface="Times New Roman"/>
                          <a:cs typeface="Times New Roman"/>
                        </a:rPr>
                        <a:t>«АГРОТЕК»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Montserra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Montserra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194039"/>
                  </a:ext>
                </a:extLst>
              </a:tr>
              <a:tr h="171329">
                <a:tc>
                  <a:txBody>
                    <a:bodyPr/>
                    <a:lstStyle/>
                    <a:p>
                      <a:pPr marL="0" marR="7620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ООО АК "ВИТЯЗЬ-АЭРО"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1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1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329">
                <a:tc>
                  <a:txBody>
                    <a:bodyPr/>
                    <a:lstStyle/>
                    <a:p>
                      <a:pPr marL="0" marR="7620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latin typeface="Montserrat"/>
                        </a:rPr>
                        <a:t>МБУ ДО СШОР ЕДИНОБОРСТВ "КРЕЧЕТ"</a:t>
                      </a:r>
                      <a:endParaRPr lang="ru-RU" sz="1050" b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1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1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329">
                <a:tc>
                  <a:txBody>
                    <a:bodyPr/>
                    <a:lstStyle/>
                    <a:p>
                      <a:pPr marL="0" marR="7620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latin typeface="Montserrat"/>
                        </a:rPr>
                        <a:t>АО "СВРЦ"</a:t>
                      </a:r>
                      <a:endParaRPr lang="ru-RU" sz="1050" b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1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1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329">
                <a:tc>
                  <a:txBody>
                    <a:bodyPr/>
                    <a:lstStyle/>
                    <a:p>
                      <a:pPr marL="0" marR="7620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ООО «КАМАДОР»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1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1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latin typeface="Montserrat Medium"/>
                        </a:rPr>
                        <a:t>ОМС всего, в т.ч.:</a:t>
                      </a: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67B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Montserrat Medium"/>
                        </a:rPr>
                        <a:t>205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Montserrat Medium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67B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Montserrat Medium"/>
                        </a:rPr>
                        <a:t>227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Montserrat Medium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67B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latin typeface="Montserrat"/>
                        </a:rPr>
                        <a:t>Петропавловск-Камчатский</a:t>
                      </a:r>
                      <a:endParaRPr lang="ru-RU" sz="1050" b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113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115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latin typeface="Montserrat"/>
                        </a:rPr>
                        <a:t>Елизовский р-н</a:t>
                      </a:r>
                      <a:endParaRPr lang="ru-RU" sz="1050" b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45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48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1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latin typeface="Montserrat"/>
                        </a:rPr>
                        <a:t>Мильковский р-н</a:t>
                      </a:r>
                      <a:endParaRPr lang="ru-RU" sz="1050" b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10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15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1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latin typeface="Montserrat"/>
                        </a:rPr>
                        <a:t>Карагинский р-н</a:t>
                      </a:r>
                      <a:endParaRPr lang="ru-RU" sz="1050" b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1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1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1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latin typeface="Montserrat"/>
                        </a:rPr>
                        <a:t>У-Камчатский р-н</a:t>
                      </a:r>
                      <a:endParaRPr lang="ru-RU" sz="1050" b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25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37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1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latin typeface="Montserrat"/>
                        </a:rPr>
                        <a:t>Пенжинский р-н</a:t>
                      </a:r>
                      <a:endParaRPr lang="ru-RU" sz="1050" b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4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4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1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latin typeface="Montserrat"/>
                        </a:rPr>
                        <a:t>Олюторский р-н</a:t>
                      </a:r>
                      <a:endParaRPr lang="ru-RU" sz="1050" b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4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4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1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latin typeface="Montserrat"/>
                        </a:rPr>
                        <a:t>Тигильский р-н</a:t>
                      </a:r>
                      <a:endParaRPr lang="ru-RU" sz="1050" b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1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1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1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latin typeface="Montserrat"/>
                        </a:rPr>
                        <a:t>Быстринский р-н</a:t>
                      </a:r>
                      <a:endParaRPr lang="ru-RU" sz="1050" b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  <a:ea typeface="+mn-ea"/>
                          <a:cs typeface="+mn-cs"/>
                        </a:rPr>
                        <a:t>1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Montserrat"/>
                        </a:rPr>
                        <a:t>2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Montserrat"/>
                        <a:ea typeface="Times New Roman"/>
                        <a:cs typeface="Times New Roman"/>
                      </a:endParaRPr>
                    </a:p>
                  </a:txBody>
                  <a:tcPr marL="34045" marR="34045" marT="10800" marB="108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>
            <a:off x="0" y="57013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0"/>
                <a:solidFill>
                  <a:srgbClr val="01489A"/>
                </a:solidFill>
                <a:latin typeface="Montserrat Medium"/>
                <a:cs typeface="Times New Roman"/>
              </a:rPr>
              <a:t>На портале </a:t>
            </a:r>
            <a:r>
              <a:rPr lang="ru-RU" sz="1400" b="1" dirty="0">
                <a:ln w="0"/>
                <a:solidFill>
                  <a:srgbClr val="01489A"/>
                </a:solidFill>
                <a:latin typeface="Montserrat Medium"/>
                <a:cs typeface="Times New Roman"/>
              </a:rPr>
              <a:t>«Работа в России» размещено </a:t>
            </a:r>
            <a:r>
              <a:rPr lang="ru-RU" sz="1400" b="1" dirty="0" smtClean="0">
                <a:ln w="0"/>
                <a:solidFill>
                  <a:srgbClr val="01489A"/>
                </a:solidFill>
                <a:latin typeface="Montserrat Medium"/>
                <a:cs typeface="Times New Roman"/>
              </a:rPr>
              <a:t>предложений работодателей</a:t>
            </a:r>
            <a:br>
              <a:rPr lang="ru-RU" sz="1400" b="1" dirty="0" smtClean="0">
                <a:ln w="0"/>
                <a:solidFill>
                  <a:srgbClr val="01489A"/>
                </a:solidFill>
                <a:latin typeface="Montserrat Medium"/>
                <a:cs typeface="Times New Roman"/>
              </a:rPr>
            </a:br>
            <a:r>
              <a:rPr lang="ru-RU" sz="1400" b="1" dirty="0" smtClean="0">
                <a:ln w="0"/>
                <a:solidFill>
                  <a:srgbClr val="01489A"/>
                </a:solidFill>
                <a:latin typeface="Montserrat Medium"/>
                <a:cs typeface="Times New Roman"/>
              </a:rPr>
              <a:t>Камчатского края о </a:t>
            </a:r>
            <a:r>
              <a:rPr lang="ru-RU" sz="1400" b="1" dirty="0">
                <a:ln w="0"/>
                <a:solidFill>
                  <a:srgbClr val="01489A"/>
                </a:solidFill>
                <a:latin typeface="Montserrat Medium"/>
                <a:cs typeface="Times New Roman"/>
              </a:rPr>
              <a:t>заключении договоров о целевом обучении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" name="TextBox 6"/>
          <p:cNvSpPr/>
          <p:nvPr/>
        </p:nvSpPr>
        <p:spPr bwMode="auto">
          <a:xfrm>
            <a:off x="2607480" y="18360"/>
            <a:ext cx="653292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FFFFFF"/>
                </a:solidFill>
                <a:latin typeface="Montserrat"/>
                <a:ea typeface="DejaVu Sans"/>
              </a:rPr>
              <a:t>Министерство труда и развития кадрового потенциала Камчатского края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94" name="Прямоугольник 8"/>
          <p:cNvSpPr/>
          <p:nvPr/>
        </p:nvSpPr>
        <p:spPr bwMode="auto">
          <a:xfrm>
            <a:off x="195840" y="35280"/>
            <a:ext cx="1242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2400" b="1" strike="noStrike" spc="-1">
                <a:solidFill>
                  <a:srgbClr val="FFFFFF"/>
                </a:solidFill>
                <a:latin typeface="Montserrat Medium"/>
                <a:ea typeface="DejaVu Sans"/>
              </a:rPr>
              <a:t>2024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93" name="Прямоугольник 7"/>
          <p:cNvSpPr/>
          <p:nvPr/>
        </p:nvSpPr>
        <p:spPr bwMode="auto">
          <a:xfrm>
            <a:off x="8761032" y="6395400"/>
            <a:ext cx="365975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400" b="1" strike="noStrike" spc="-1">
                <a:solidFill>
                  <a:srgbClr val="FFFFFF"/>
                </a:solidFill>
                <a:latin typeface="Montserrat Medium"/>
                <a:ea typeface="DejaVu Sans"/>
              </a:rPr>
              <a:t>3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0" y="319931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700" b="1" dirty="0" smtClean="0">
                <a:ln w="0"/>
                <a:solidFill>
                  <a:srgbClr val="01489A"/>
                </a:solidFill>
                <a:latin typeface="Montserrat Medium"/>
                <a:cs typeface="Times New Roman"/>
              </a:rPr>
              <a:t>Основные направления </a:t>
            </a:r>
            <a:r>
              <a:rPr lang="ru-RU" sz="1700" b="1" dirty="0">
                <a:ln w="0"/>
                <a:solidFill>
                  <a:srgbClr val="01489A"/>
                </a:solidFill>
                <a:latin typeface="Montserrat Medium"/>
                <a:cs typeface="Times New Roman"/>
              </a:rPr>
              <a:t>подготовки (специальности),</a:t>
            </a:r>
            <a:endParaRPr dirty="0"/>
          </a:p>
          <a:p>
            <a:pPr algn="r">
              <a:defRPr/>
            </a:pPr>
            <a:r>
              <a:rPr lang="ru-RU" sz="1700" b="1" dirty="0">
                <a:ln w="0"/>
                <a:solidFill>
                  <a:srgbClr val="01489A"/>
                </a:solidFill>
                <a:latin typeface="Montserrat Medium"/>
                <a:cs typeface="Times New Roman"/>
              </a:rPr>
              <a:t>по которым в 2024 году организуется целевое обучение</a:t>
            </a:r>
            <a:endParaRPr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6076269"/>
            <a:ext cx="5686425" cy="461665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0" scaled="1"/>
          </a:gra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>
                <a:latin typeface="Montserrat"/>
              </a:rPr>
              <a:t>География принимающих образовательных организаций высшего</a:t>
            </a:r>
            <a:r>
              <a:rPr lang="en-US" sz="1200">
                <a:latin typeface="Montserrat"/>
              </a:rPr>
              <a:t/>
            </a:r>
            <a:br>
              <a:rPr lang="en-US" sz="1200">
                <a:latin typeface="Montserrat"/>
              </a:rPr>
            </a:br>
            <a:r>
              <a:rPr lang="ru-RU" sz="1200">
                <a:latin typeface="Montserrat"/>
              </a:rPr>
              <a:t>и среднего профессионального образования - </a:t>
            </a:r>
            <a:r>
              <a:rPr lang="ru-RU" sz="1200" b="1">
                <a:latin typeface="Montserrat"/>
              </a:rPr>
              <a:t>по всей стране</a:t>
            </a:r>
            <a:endParaRPr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893249"/>
              </p:ext>
            </p:extLst>
          </p:nvPr>
        </p:nvGraphicFramePr>
        <p:xfrm>
          <a:off x="174120" y="1436437"/>
          <a:ext cx="8795760" cy="413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1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777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Montserrat"/>
                        </a:rPr>
                        <a:t>П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едагогические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Montserrat"/>
                        </a:rPr>
                        <a:t>специальности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381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Montserrat"/>
                        </a:rPr>
                        <a:t>М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Montserrat"/>
                        </a:rPr>
                        <a:t>едицинские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Montserrat"/>
                        </a:rPr>
                        <a:t>специальности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38100" algn="ctr">
                      <a:noFill/>
                    </a:lnT>
                    <a:lnB w="12700" algn="ctr">
                      <a:noFill/>
                    </a:lnB>
                    <a:solidFill>
                      <a:srgbClr val="67B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Montserrat"/>
                        </a:rPr>
                        <a:t>Эксплуатация судовых энергетических установок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381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77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Montserrat"/>
                        </a:rPr>
                        <a:t>Технологические машины и оборудование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67B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Montserrat"/>
                        </a:rPr>
                        <a:t>Ветеринария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Montserrat"/>
                        </a:rPr>
                        <a:t>Зоотехния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67B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77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Montserrat"/>
                        </a:rPr>
                        <a:t>Специальное (дефектологическое) образование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Montserrat"/>
                        </a:rPr>
                        <a:t>Агроинженерия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67B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Montserrat"/>
                        </a:rPr>
                        <a:t>Актерское искусство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777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Montserrat"/>
                        </a:rPr>
                        <a:t>Землеустройство и кадастры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67B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Montserrat"/>
                        </a:rPr>
                        <a:t>Информатика и вычислительная техника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Montserrat"/>
                        </a:rPr>
                        <a:t>Эксплуатация воздушных судов и организация воздушного движения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67B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77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200" b="1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Montserrat"/>
                        </a:rPr>
                        <a:t>Судовождение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67B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" name="TextBox 6"/>
          <p:cNvSpPr/>
          <p:nvPr/>
        </p:nvSpPr>
        <p:spPr bwMode="auto">
          <a:xfrm>
            <a:off x="2607480" y="18360"/>
            <a:ext cx="653292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FFFFFF"/>
                </a:solidFill>
                <a:latin typeface="Montserrat"/>
                <a:ea typeface="DejaVu Sans"/>
              </a:rPr>
              <a:t>Министерство труда и развития кадрового потенциала Камчатского края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94" name="Прямоугольник 8"/>
          <p:cNvSpPr/>
          <p:nvPr/>
        </p:nvSpPr>
        <p:spPr bwMode="auto">
          <a:xfrm>
            <a:off x="195840" y="35280"/>
            <a:ext cx="1242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2400" b="1" strike="noStrike" spc="-1">
                <a:solidFill>
                  <a:srgbClr val="FFFFFF"/>
                </a:solidFill>
                <a:latin typeface="Montserrat Medium"/>
                <a:ea typeface="DejaVu Sans"/>
              </a:rPr>
              <a:t>2024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5798212" y="319931"/>
            <a:ext cx="334578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1700" b="1">
                <a:ln w="0"/>
                <a:solidFill>
                  <a:srgbClr val="01489A"/>
                </a:solidFill>
                <a:latin typeface="Montserrat Medium"/>
                <a:cs typeface="Times New Roman"/>
              </a:rPr>
              <a:t>Этапы целевого обучения</a:t>
            </a:r>
          </a:p>
        </p:txBody>
      </p:sp>
      <p:sp>
        <p:nvSpPr>
          <p:cNvPr id="93" name="Прямоугольник 7"/>
          <p:cNvSpPr/>
          <p:nvPr/>
        </p:nvSpPr>
        <p:spPr bwMode="auto">
          <a:xfrm>
            <a:off x="8745803" y="6395400"/>
            <a:ext cx="396433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400" b="1" strike="noStrike" spc="-1">
                <a:solidFill>
                  <a:srgbClr val="FFFFFF"/>
                </a:solidFill>
                <a:latin typeface="Montserrat Medium"/>
                <a:ea typeface="DejaVu Sans"/>
              </a:rPr>
              <a:t>4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3767" y="1252927"/>
            <a:ext cx="8856467" cy="435214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" name="TextBox 6"/>
          <p:cNvSpPr/>
          <p:nvPr/>
        </p:nvSpPr>
        <p:spPr bwMode="auto">
          <a:xfrm>
            <a:off x="2607480" y="18360"/>
            <a:ext cx="653292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FFFFFF"/>
                </a:solidFill>
                <a:latin typeface="Montserrat"/>
                <a:ea typeface="DejaVu Sans"/>
              </a:rPr>
              <a:t>Министерство труда и развития кадрового потенциала Камчатского края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93" name="Прямоугольник 7"/>
          <p:cNvSpPr/>
          <p:nvPr/>
        </p:nvSpPr>
        <p:spPr bwMode="auto">
          <a:xfrm>
            <a:off x="8761033" y="6395400"/>
            <a:ext cx="365973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en-US" sz="2400" b="1" strike="noStrike" spc="-1">
                <a:solidFill>
                  <a:srgbClr val="FFFFFF"/>
                </a:solidFill>
                <a:latin typeface="Montserrat Medium"/>
                <a:ea typeface="DejaVu Sans"/>
              </a:rPr>
              <a:t>5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94" name="Прямоугольник 8"/>
          <p:cNvSpPr/>
          <p:nvPr/>
        </p:nvSpPr>
        <p:spPr bwMode="auto">
          <a:xfrm>
            <a:off x="195840" y="35280"/>
            <a:ext cx="1242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2400" b="1" strike="noStrike" spc="-1">
                <a:solidFill>
                  <a:srgbClr val="FFFFFF"/>
                </a:solidFill>
                <a:latin typeface="Montserrat Medium"/>
                <a:ea typeface="DejaVu Sans"/>
              </a:rPr>
              <a:t>2024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-2" y="1701322"/>
            <a:ext cx="7839077" cy="1209675"/>
          </a:xfrm>
          <a:prstGeom prst="rect">
            <a:avLst/>
          </a:prstGeom>
          <a:solidFill>
            <a:srgbClr val="004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Montserrat"/>
              </a:rPr>
              <a:t>При приеме в рамках целевой квоты на программы </a:t>
            </a:r>
            <a:r>
              <a:rPr lang="ru-RU" sz="1600" b="1" dirty="0" err="1">
                <a:solidFill>
                  <a:schemeClr val="bg1"/>
                </a:solidFill>
                <a:latin typeface="Montserrat"/>
              </a:rPr>
              <a:t>бакалавриата</a:t>
            </a:r>
            <a:r>
              <a:rPr lang="ru-RU" sz="1600" b="1" dirty="0">
                <a:solidFill>
                  <a:schemeClr val="bg1"/>
                </a:solidFill>
                <a:latin typeface="Montserrat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Montserrat"/>
              </a:rPr>
            </a:br>
            <a:r>
              <a:rPr lang="ru-RU" sz="1600" b="1" dirty="0">
                <a:solidFill>
                  <a:schemeClr val="bg1"/>
                </a:solidFill>
                <a:latin typeface="Montserrat"/>
              </a:rPr>
              <a:t>и </a:t>
            </a:r>
            <a:r>
              <a:rPr lang="ru-RU" sz="1600" b="1" dirty="0" err="1">
                <a:solidFill>
                  <a:schemeClr val="bg1"/>
                </a:solidFill>
                <a:latin typeface="Montserrat"/>
              </a:rPr>
              <a:t>специалитета</a:t>
            </a:r>
            <a:r>
              <a:rPr lang="ru-RU" sz="1600" b="1" dirty="0">
                <a:solidFill>
                  <a:schemeClr val="bg1"/>
                </a:solidFill>
                <a:latin typeface="Montserrat"/>
              </a:rPr>
              <a:t> гражданин может подать заявление только в </a:t>
            </a:r>
            <a:r>
              <a:rPr lang="ru-RU" sz="1600" b="1" dirty="0">
                <a:solidFill>
                  <a:srgbClr val="E75934"/>
                </a:solidFill>
                <a:latin typeface="Montserrat"/>
              </a:rPr>
              <a:t>одну</a:t>
            </a:r>
            <a:r>
              <a:rPr lang="ru-RU" sz="1600" b="1" dirty="0">
                <a:solidFill>
                  <a:schemeClr val="bg1"/>
                </a:solidFill>
                <a:latin typeface="Montserrat"/>
              </a:rPr>
              <a:t> образовательную организацию на </a:t>
            </a:r>
            <a:r>
              <a:rPr lang="ru-RU" sz="1600" b="1" dirty="0">
                <a:solidFill>
                  <a:srgbClr val="E75934"/>
                </a:solidFill>
                <a:latin typeface="Montserrat"/>
              </a:rPr>
              <a:t>одну</a:t>
            </a:r>
            <a:r>
              <a:rPr lang="ru-RU" sz="1600" b="1" dirty="0">
                <a:solidFill>
                  <a:schemeClr val="bg1"/>
                </a:solidFill>
                <a:latin typeface="Montserrat"/>
              </a:rPr>
              <a:t> образовательную программу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303200" y="3938445"/>
            <a:ext cx="7840800" cy="1209675"/>
          </a:xfrm>
          <a:prstGeom prst="rect">
            <a:avLst/>
          </a:prstGeom>
          <a:solidFill>
            <a:srgbClr val="67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16000" rtlCol="0" anchor="ctr"/>
          <a:lstStyle/>
          <a:p>
            <a:pPr algn="r">
              <a:defRPr/>
            </a:pPr>
            <a:r>
              <a:rPr lang="ru-RU" sz="1600" b="1">
                <a:solidFill>
                  <a:schemeClr val="tx1"/>
                </a:solidFill>
                <a:latin typeface="Montserrat"/>
              </a:rPr>
              <a:t>Договор о целевом обучении заключается только после зачисления абитуриента в образовательную организацию высшего</a:t>
            </a:r>
            <a:br>
              <a:rPr lang="ru-RU" sz="1600" b="1">
                <a:solidFill>
                  <a:schemeClr val="tx1"/>
                </a:solidFill>
                <a:latin typeface="Montserrat"/>
              </a:rPr>
            </a:br>
            <a:r>
              <a:rPr lang="ru-RU" sz="1600" b="1">
                <a:solidFill>
                  <a:schemeClr val="tx1"/>
                </a:solidFill>
                <a:latin typeface="Montserrat"/>
              </a:rPr>
              <a:t>или среднего профессионального образования.</a:t>
            </a:r>
            <a:endParaRPr/>
          </a:p>
          <a:p>
            <a:pPr algn="r">
              <a:defRPr/>
            </a:pPr>
            <a:r>
              <a:rPr lang="ru-RU" b="1">
                <a:solidFill>
                  <a:srgbClr val="E55732"/>
                </a:solidFill>
                <a:latin typeface="Montserrat Medium"/>
              </a:rPr>
              <a:t>Крайний срок заключения договора — до 01 сентября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7083821" y="319931"/>
            <a:ext cx="206017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1700" b="1">
                <a:ln w="0"/>
                <a:solidFill>
                  <a:srgbClr val="01489A"/>
                </a:solidFill>
                <a:latin typeface="Montserrat Medium"/>
                <a:cs typeface="Times New Roman"/>
              </a:rPr>
              <a:t>ВАЖНО ЗНАТЬ!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73" y="1093773"/>
            <a:ext cx="4670456" cy="46704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5239" y="5371813"/>
            <a:ext cx="307648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>
                <a:solidFill>
                  <a:srgbClr val="0070C0"/>
                </a:solidFill>
                <a:latin typeface="Montserrat Medium" panose="00000600000000000000" pitchFamily="50" charset="-52"/>
              </a:rPr>
              <a:t>https://trudvsem.ru/</a:t>
            </a:r>
          </a:p>
        </p:txBody>
      </p:sp>
    </p:spTree>
    <p:extLst>
      <p:ext uri="{BB962C8B-B14F-4D97-AF65-F5344CB8AC3E}">
        <p14:creationId xmlns:p14="http://schemas.microsoft.com/office/powerpoint/2010/main" val="32337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9204" y="0"/>
            <a:ext cx="13942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2014" y="0"/>
            <a:ext cx="13928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9812" y="0"/>
            <a:ext cx="13883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320</Words>
  <Application>Microsoft Office PowerPoint</Application>
  <DocSecurity>0</DocSecurity>
  <PresentationFormat>Экран (4:3)</PresentationFormat>
  <Paragraphs>120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DejaVu Sans</vt:lpstr>
      <vt:lpstr>Montserrat</vt:lpstr>
      <vt:lpstr>Montserrat Medium</vt:lpstr>
      <vt:lpstr>Symbol</vt:lpstr>
      <vt:lpstr>Times New Roman</vt:lpstr>
      <vt:lpstr>Wingdings</vt:lpstr>
      <vt:lpstr>XO Oriel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semivolosid;skuratovichas</dc:creator>
  <cp:keywords/>
  <dc:description/>
  <cp:lastModifiedBy>Пользователь Windows</cp:lastModifiedBy>
  <cp:revision>1286</cp:revision>
  <dcterms:created xsi:type="dcterms:W3CDTF">2017-01-12T04:18:47Z</dcterms:created>
  <dcterms:modified xsi:type="dcterms:W3CDTF">2024-06-17T03:37:52Z</dcterms:modified>
  <cp:category/>
  <dc:identifier/>
  <cp:contentStatus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12</vt:i4>
  </property>
  <property fmtid="{D5CDD505-2E9C-101B-9397-08002B2CF9AE}" pid="3" name="PresentationFormat">
    <vt:lpwstr>Экран (4:3)</vt:lpwstr>
  </property>
  <property fmtid="{D5CDD505-2E9C-101B-9397-08002B2CF9AE}" pid="4" name="Slides">
    <vt:i4>13</vt:i4>
  </property>
</Properties>
</file>