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0" r:id="rId7"/>
  </p:sldIdLst>
  <p:sldSz cx="6858000" cy="9906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FEF3B2F-ED51-406C-9F9C-E1401ABE7DB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BF30ED7-424B-494C-AFA8-685751E3056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5019164-57BD-4BF5-BC38-EBF7605D42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AF88083-8ADD-4562-A1B2-9AE47B759F5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6C22E2F-BD83-4EDE-A9A9-769327775163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A40BE57-111A-48F4-842A-81ABADC0170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0E05D49-7B17-4A8B-9EC5-46A9B788C49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4913821-AF5D-4D18-9163-57881294C55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1621080"/>
            <a:ext cx="5829120" cy="15986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3DF4B4D-9B14-49D2-B72E-A16C709BB7D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70CE359-3C2E-4FB4-81CE-5832F701ED5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47BFB7A-5319-4E66-B188-E304DD5B913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27CA875-7416-4ED7-BB0E-C90BD57A45C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450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en-US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ru-RU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ru-RU" sz="900" b="0" strike="noStrike" spc="-1">
                <a:solidFill>
                  <a:srgbClr val="8B8B8B"/>
                </a:solidFill>
                <a:latin typeface="Calibri"/>
              </a:rPr>
              <a:t> </a:t>
            </a:r>
            <a:endParaRPr lang="ru-RU" sz="9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ru-RU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0106126-9EE9-4D2B-BA12-ECCA394C0FAC}" type="slidenum">
              <a:rPr lang="ru-RU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9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35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35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1" y="5407065"/>
            <a:ext cx="6505646" cy="4001069"/>
          </a:xfrm>
          <a:prstGeom prst="rect">
            <a:avLst/>
          </a:prstGeom>
        </p:spPr>
      </p:pic>
      <p:pic>
        <p:nvPicPr>
          <p:cNvPr id="41" name="Рисунок 3"/>
          <p:cNvPicPr/>
          <p:nvPr/>
        </p:nvPicPr>
        <p:blipFill>
          <a:blip r:embed="rId3"/>
          <a:srcRect l="7599"/>
          <a:stretch/>
        </p:blipFill>
        <p:spPr>
          <a:xfrm>
            <a:off x="0" y="0"/>
            <a:ext cx="6852240" cy="2084040"/>
          </a:xfrm>
          <a:prstGeom prst="rect">
            <a:avLst/>
          </a:prstGeom>
          <a:ln w="0">
            <a:noFill/>
          </a:ln>
        </p:spPr>
      </p:pic>
      <p:sp>
        <p:nvSpPr>
          <p:cNvPr id="42" name="Прямоугольник 4"/>
          <p:cNvSpPr/>
          <p:nvPr/>
        </p:nvSpPr>
        <p:spPr>
          <a:xfrm>
            <a:off x="0" y="9602640"/>
            <a:ext cx="6857640" cy="3031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Пятиугольник 5"/>
          <p:cNvSpPr/>
          <p:nvPr/>
        </p:nvSpPr>
        <p:spPr>
          <a:xfrm rot="10800000">
            <a:off x="5194800" y="9269280"/>
            <a:ext cx="1663200" cy="62712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Прямоугольник 7"/>
          <p:cNvSpPr/>
          <p:nvPr/>
        </p:nvSpPr>
        <p:spPr>
          <a:xfrm>
            <a:off x="81044" y="2449246"/>
            <a:ext cx="685764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3200" b="1" strike="noStrike" spc="-1" dirty="0" smtClean="0">
                <a:solidFill>
                  <a:srgbClr val="002060"/>
                </a:solidFill>
                <a:latin typeface="Montserrat Medium"/>
                <a:ea typeface="Calibri"/>
              </a:rPr>
              <a:t>ЦЕЛЕВОЕ ОБУЧЕНИЕ </a:t>
            </a:r>
            <a:endParaRPr lang="ru-RU" sz="32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002060"/>
                </a:solidFill>
                <a:latin typeface="Montserrat Medium"/>
                <a:ea typeface="Calibri"/>
              </a:rPr>
              <a:t>в Камчатском крае </a:t>
            </a:r>
            <a:endParaRPr lang="ru-RU" sz="2400" b="1" strike="noStrike" spc="-1" dirty="0" smtClean="0">
              <a:solidFill>
                <a:srgbClr val="002060"/>
              </a:solidFill>
              <a:latin typeface="Montserrat Medium"/>
              <a:ea typeface="Calibri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2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Montserrat Medium"/>
                <a:ea typeface="Calibri"/>
              </a:rPr>
              <a:t>для </a:t>
            </a:r>
            <a:r>
              <a:rPr lang="ru-RU" sz="2400" b="1" spc="-1" dirty="0" smtClean="0">
                <a:solidFill>
                  <a:srgbClr val="002060"/>
                </a:solidFill>
                <a:latin typeface="Montserrat Medium"/>
                <a:ea typeface="Calibri"/>
              </a:rPr>
              <a:t>работодателей, </a:t>
            </a:r>
            <a:r>
              <a:rPr lang="ru-RU" sz="2400" b="1" spc="-1" dirty="0">
                <a:solidFill>
                  <a:srgbClr val="002060"/>
                </a:solidFill>
                <a:latin typeface="Montserrat Medium"/>
                <a:ea typeface="Calibri"/>
              </a:rPr>
              <a:t>являющихся резидентами территорий опережающего развития, </a:t>
            </a:r>
            <a:r>
              <a:rPr lang="ru-RU" sz="2400" b="1" strike="noStrike" spc="-1" dirty="0" smtClean="0">
                <a:solidFill>
                  <a:srgbClr val="002060"/>
                </a:solidFill>
                <a:latin typeface="Montserrat Medium"/>
                <a:ea typeface="Calibri"/>
              </a:rPr>
              <a:t>и работодателей в сфере рыболовства</a:t>
            </a:r>
          </a:p>
        </p:txBody>
      </p:sp>
      <p:sp>
        <p:nvSpPr>
          <p:cNvPr id="45" name="Прямоугольник 9"/>
          <p:cNvSpPr/>
          <p:nvPr/>
        </p:nvSpPr>
        <p:spPr>
          <a:xfrm>
            <a:off x="5524560" y="9417960"/>
            <a:ext cx="120276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 dirty="0" smtClean="0">
                <a:solidFill>
                  <a:srgbClr val="FFFFFF"/>
                </a:solidFill>
                <a:latin typeface="Montserrat Medium"/>
              </a:rPr>
              <a:t>2025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46" name="TextBox 10"/>
          <p:cNvSpPr/>
          <p:nvPr/>
        </p:nvSpPr>
        <p:spPr>
          <a:xfrm>
            <a:off x="0" y="166320"/>
            <a:ext cx="4769640" cy="81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FFFFFF"/>
                </a:solidFill>
                <a:latin typeface="Montserrat"/>
              </a:rPr>
              <a:t>Министерство труда и развития кадрового потенциала Камчатского края</a:t>
            </a:r>
            <a:endParaRPr lang="ru-RU" sz="1600" b="0" strike="noStrike" spc="-1">
              <a:latin typeface="XO Oriel"/>
            </a:endParaRPr>
          </a:p>
        </p:txBody>
      </p:sp>
      <p:pic>
        <p:nvPicPr>
          <p:cNvPr id="48" name="Рисунок 12"/>
          <p:cNvPicPr/>
          <p:nvPr/>
        </p:nvPicPr>
        <p:blipFill>
          <a:blip r:embed="rId4"/>
          <a:stretch/>
        </p:blipFill>
        <p:spPr>
          <a:xfrm>
            <a:off x="5651640" y="1368000"/>
            <a:ext cx="1377360" cy="9889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8"/>
          <p:cNvSpPr/>
          <p:nvPr/>
        </p:nvSpPr>
        <p:spPr>
          <a:xfrm>
            <a:off x="0" y="-10800"/>
            <a:ext cx="6857640" cy="2077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Прямоугольник 6"/>
          <p:cNvSpPr/>
          <p:nvPr/>
        </p:nvSpPr>
        <p:spPr>
          <a:xfrm>
            <a:off x="0" y="9698182"/>
            <a:ext cx="6857640" cy="207578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Прямоугольник 9"/>
          <p:cNvSpPr/>
          <p:nvPr/>
        </p:nvSpPr>
        <p:spPr>
          <a:xfrm>
            <a:off x="133200" y="948960"/>
            <a:ext cx="6489180" cy="1598984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Целевое 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обучение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– обучение по программам среднего профессионального и высшего образования на основании договора о целевом обучении, заключенного между гражданином, поступающим на обучение по образовательной программе среднего профессионального или высшего образования, и заказчиком целевого обучения.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54" name="Прямоугольник 11"/>
          <p:cNvSpPr/>
          <p:nvPr/>
        </p:nvSpPr>
        <p:spPr>
          <a:xfrm>
            <a:off x="106560" y="2632800"/>
            <a:ext cx="6515820" cy="38611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 Министерство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труда и развития кадрового потенциала Камчатского края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выступает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заказчиком целевого обучения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для организаций, предусмотренных постановлением Камчатского края от 10.10.2024 № 492-П «О реализации в Камчатском крае отдельных мероприятий, связанных с организацией целевого обучения», включая:</a:t>
            </a:r>
            <a:endParaRPr lang="ru-RU" sz="1600" b="0" strike="noStrike" spc="-1" dirty="0">
              <a:latin typeface="XO Oriel"/>
            </a:endParaRP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ru-RU" sz="1600" b="0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являющиеся резидентами территорий опережающего развития, особой экономической зоны, зоны территориального развития, Арктической зоны, свободного порта Владивосток;</a:t>
            </a: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  <a:tabLst>
                <a:tab pos="0" algn="l"/>
              </a:tabLst>
            </a:pPr>
            <a:r>
              <a:rPr lang="ru-RU" sz="1600" b="0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признанных сельскохозяйственными товаропроизводителями в соответствии с частью 1 статьи 3 Федерального закона от 29.12.2006 № 264-ФЗ «О развитии сельского хозяйства» по направлениям подготовки и специальностям сферы рыболовства и инженерии в сфере рыболовства (при условии нахождения в указанном статусе не менее трех лет)</a:t>
            </a:r>
            <a:r>
              <a:rPr lang="ru-RU" sz="16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strike="noStrike" spc="-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12"/>
          <p:cNvSpPr/>
          <p:nvPr/>
        </p:nvSpPr>
        <p:spPr>
          <a:xfrm>
            <a:off x="372040" y="6323531"/>
            <a:ext cx="625034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Указанные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предприятия и организации включаются в договор о целевом обучении в качестве работодателя, гарантирующего трудоустройство гражданина после прохождения целевого обучения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Гражданин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, в свою очередь, осваивает ту образовательную программу, которая указана в договоре между ним и организацией, и обязуется отработать у работодателя после завершения обучения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от 3 до 5 лет.</a:t>
            </a:r>
            <a:endParaRPr lang="ru-RU" sz="1600" b="0" strike="noStrike" spc="-1" dirty="0">
              <a:latin typeface="XO Oriel"/>
            </a:endParaRPr>
          </a:p>
        </p:txBody>
      </p:sp>
      <p:pic>
        <p:nvPicPr>
          <p:cNvPr id="56" name="Рисунок 13"/>
          <p:cNvPicPr/>
          <p:nvPr/>
        </p:nvPicPr>
        <p:blipFill>
          <a:blip r:embed="rId2"/>
          <a:stretch/>
        </p:blipFill>
        <p:spPr>
          <a:xfrm>
            <a:off x="54915" y="7135590"/>
            <a:ext cx="360720" cy="360720"/>
          </a:xfrm>
          <a:prstGeom prst="rect">
            <a:avLst/>
          </a:prstGeom>
          <a:ln w="0">
            <a:noFill/>
          </a:ln>
        </p:spPr>
      </p:pic>
      <p:pic>
        <p:nvPicPr>
          <p:cNvPr id="57" name="Рисунок 1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22025" y="6379358"/>
            <a:ext cx="398880" cy="398880"/>
          </a:xfrm>
          <a:prstGeom prst="rect">
            <a:avLst/>
          </a:prstGeom>
          <a:ln w="0">
            <a:noFill/>
          </a:ln>
        </p:spPr>
      </p:pic>
      <p:sp>
        <p:nvSpPr>
          <p:cNvPr id="11" name="Прямоугольник 9"/>
          <p:cNvSpPr/>
          <p:nvPr/>
        </p:nvSpPr>
        <p:spPr>
          <a:xfrm>
            <a:off x="188280" y="208980"/>
            <a:ext cx="6387120" cy="644877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Памятка по целевому обучению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для работодателей ТОР и сферы рыболовства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51" name="Пятиугольник 7"/>
          <p:cNvSpPr/>
          <p:nvPr/>
        </p:nvSpPr>
        <p:spPr>
          <a:xfrm>
            <a:off x="0" y="0"/>
            <a:ext cx="1259640" cy="42336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Прямоугольник 9"/>
          <p:cNvSpPr/>
          <p:nvPr/>
        </p:nvSpPr>
        <p:spPr>
          <a:xfrm>
            <a:off x="221465" y="8257078"/>
            <a:ext cx="6387120" cy="1321985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Для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участия в целевом обучении обязательным условием является регистрация работодателя на </a:t>
            </a: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>единой цифровой платформе в сфере занятости и трудовых отношений «Работа в России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а также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авторизация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указанном портале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с использованием единой системы идентификации и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аутентификации. </a:t>
            </a:r>
            <a:endParaRPr lang="ru-RU" sz="160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8"/>
          <p:cNvSpPr/>
          <p:nvPr/>
        </p:nvSpPr>
        <p:spPr>
          <a:xfrm>
            <a:off x="0" y="-10800"/>
            <a:ext cx="6857640" cy="2077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Прямоугольник 6"/>
          <p:cNvSpPr/>
          <p:nvPr/>
        </p:nvSpPr>
        <p:spPr>
          <a:xfrm>
            <a:off x="0" y="9713842"/>
            <a:ext cx="6857640" cy="191917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Пятиугольник 7"/>
          <p:cNvSpPr/>
          <p:nvPr/>
        </p:nvSpPr>
        <p:spPr>
          <a:xfrm>
            <a:off x="0" y="0"/>
            <a:ext cx="1259640" cy="42336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Прямоугольник 4"/>
          <p:cNvSpPr/>
          <p:nvPr/>
        </p:nvSpPr>
        <p:spPr>
          <a:xfrm>
            <a:off x="193303" y="379798"/>
            <a:ext cx="6264053" cy="92010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Механизм организации целевого обучения в Камчатском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крае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600" spc="-1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 Для заключения договора о целевом обучении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необходимо:</a:t>
            </a: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 1.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Направить с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01 апреля по 01 июня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в Министерство труда  заявку по установленной форме с приложением следующих документов: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tabLst>
                <a:tab pos="0" algn="l"/>
              </a:tabLst>
            </a:pP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Для организаций, являющихся резидентами ТОР, особой экономической зоны, зоны территориального развития, Арктической зоны, свободного порта Владивосток –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свидетельство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, удостоверяющее регистрацию юридического лица или индивидуального предпринимателя в качестве резидента территории опережающего социально-экономического развития;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Для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организаций, признанных сельскохозяйственными товаропроизводителями по направлениям подготовки и специальностям сферы рыболовства и инженерии в сфере рыболовства - отчетность о финансово-экономическом состоянии товаропроизводителей агропромышленного комплекса за отчетный год (доля дохода от реализации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производимой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продукции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должна составлять не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менее чем семьдесят процентов за календарный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год).</a:t>
            </a:r>
            <a:endParaRPr lang="ru-RU" sz="1600" b="0" strike="noStrike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В заявке необходимо указать с какой категорией граждан планируется заключить договор: граждане, поступающие в образовательные организации; граждане, обучающиеся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в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образовательных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организациях.</a:t>
            </a:r>
            <a:endParaRPr lang="ru-RU" sz="1600" b="0" strike="noStrike" spc="-1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	      2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. До 10.06 Министерство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труда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размещает на портале «Работа России» предложения о целевом обучении на основании представленных работодателями заявок, исходя из наличи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я квоты на целевое обучение по заявленным направлениям подготовки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 3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. Граждане, претендующие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на целевое обучение,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откликаются на размещенные на портале «Работа России» предложения работодателей и подают документы для зачисления в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образовательные организации </a:t>
            </a:r>
            <a:r>
              <a:rPr lang="ru-RU" sz="160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- в </a:t>
            </a:r>
            <a:r>
              <a:rPr lang="ru-RU" sz="160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срок, установленный образовательными организациями.</a:t>
            </a:r>
            <a:endParaRPr lang="ru-RU" sz="1600" spc="-1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      4</a:t>
            </a:r>
            <a:r>
              <a:rPr lang="ru-RU" sz="1600" strike="noStrike" spc="-1" dirty="0" smtClean="0">
                <a:solidFill>
                  <a:srgbClr val="000000"/>
                </a:solidFill>
                <a:latin typeface="Times New Roman"/>
              </a:rPr>
              <a:t>. До 01.09 – Министерство труда обеспечивает заключение договоров о целевом обучении, с гражданами, поступившими в образовательные организации.</a:t>
            </a:r>
            <a:endParaRPr lang="ru-RU" sz="1600" spc="-1" dirty="0" smtClean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600" b="0" strike="noStrike" spc="-1" dirty="0">
              <a:latin typeface="XO Oriel"/>
            </a:endParaRPr>
          </a:p>
        </p:txBody>
      </p:sp>
      <p:pic>
        <p:nvPicPr>
          <p:cNvPr id="63" name="Рисунок 9"/>
          <p:cNvPicPr/>
          <p:nvPr/>
        </p:nvPicPr>
        <p:blipFill>
          <a:blip r:embed="rId2"/>
          <a:srcRect r="3881"/>
          <a:stretch/>
        </p:blipFill>
        <p:spPr>
          <a:xfrm>
            <a:off x="193303" y="1906820"/>
            <a:ext cx="350898" cy="293630"/>
          </a:xfrm>
          <a:prstGeom prst="rect">
            <a:avLst/>
          </a:prstGeom>
          <a:ln w="0">
            <a:noFill/>
          </a:ln>
        </p:spPr>
      </p:pic>
      <p:pic>
        <p:nvPicPr>
          <p:cNvPr id="12" name="Рисунок 9"/>
          <p:cNvPicPr/>
          <p:nvPr/>
        </p:nvPicPr>
        <p:blipFill>
          <a:blip r:embed="rId2"/>
          <a:srcRect r="3881"/>
          <a:stretch/>
        </p:blipFill>
        <p:spPr>
          <a:xfrm>
            <a:off x="221671" y="3302647"/>
            <a:ext cx="350898" cy="29363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Прямоугольник 8"/>
          <p:cNvSpPr/>
          <p:nvPr/>
        </p:nvSpPr>
        <p:spPr>
          <a:xfrm>
            <a:off x="0" y="-10800"/>
            <a:ext cx="6857640" cy="2077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Прямоугольник 6"/>
          <p:cNvSpPr/>
          <p:nvPr/>
        </p:nvSpPr>
        <p:spPr>
          <a:xfrm>
            <a:off x="0" y="9478440"/>
            <a:ext cx="6857640" cy="427320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Пятиугольник 7"/>
          <p:cNvSpPr/>
          <p:nvPr/>
        </p:nvSpPr>
        <p:spPr>
          <a:xfrm>
            <a:off x="0" y="0"/>
            <a:ext cx="1259640" cy="42336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Прямоугольник 5"/>
          <p:cNvSpPr/>
          <p:nvPr/>
        </p:nvSpPr>
        <p:spPr>
          <a:xfrm>
            <a:off x="53280" y="5103049"/>
            <a:ext cx="2412720" cy="942120"/>
          </a:xfrm>
          <a:prstGeom prst="rect">
            <a:avLst/>
          </a:prstGeom>
          <a:solidFill>
            <a:srgbClr val="FFFFFF"/>
          </a:solidFill>
          <a:ln w="19050">
            <a:solidFill>
              <a:srgbClr val="4472C4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Гражданин, не исполнивший обязательства по освоению образовательной </a:t>
            </a: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программы и отработке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37" name="Прямоугольник 9"/>
          <p:cNvSpPr/>
          <p:nvPr/>
        </p:nvSpPr>
        <p:spPr>
          <a:xfrm>
            <a:off x="2782400" y="5100761"/>
            <a:ext cx="1723680" cy="729000"/>
          </a:xfrm>
          <a:prstGeom prst="rect">
            <a:avLst/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FFFFFF"/>
                </a:solidFill>
                <a:latin typeface="Times New Roman"/>
                <a:ea typeface="Calibri"/>
              </a:rPr>
              <a:t>Компенсирует расходы на меры поддержки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38" name="Прямоугольник 10"/>
          <p:cNvSpPr/>
          <p:nvPr/>
        </p:nvSpPr>
        <p:spPr>
          <a:xfrm>
            <a:off x="4892040" y="5120582"/>
            <a:ext cx="1644840" cy="515880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Заказчику целевого обучения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39" name="Прямоугольник 11"/>
          <p:cNvSpPr/>
          <p:nvPr/>
        </p:nvSpPr>
        <p:spPr>
          <a:xfrm>
            <a:off x="188381" y="6496690"/>
            <a:ext cx="2003400" cy="729000"/>
          </a:xfrm>
          <a:prstGeom prst="rect">
            <a:avLst/>
          </a:prstGeom>
          <a:solidFill>
            <a:srgbClr val="FFFFFF"/>
          </a:solidFill>
          <a:ln w="19050">
            <a:solidFill>
              <a:srgbClr val="ED7D3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Работодатель, не трудоустроивший гражданина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40" name="Прямоугольник 12"/>
          <p:cNvSpPr/>
          <p:nvPr/>
        </p:nvSpPr>
        <p:spPr>
          <a:xfrm>
            <a:off x="2478960" y="6228281"/>
            <a:ext cx="2413080" cy="1155240"/>
          </a:xfrm>
          <a:prstGeom prst="rect">
            <a:avLst/>
          </a:prstGeom>
          <a:solidFill>
            <a:srgbClr val="ED7D31"/>
          </a:solidFill>
          <a:ln>
            <a:solidFill>
              <a:srgbClr val="FFFFFF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FFFFFF"/>
                </a:solidFill>
                <a:latin typeface="Times New Roman"/>
                <a:ea typeface="Calibri"/>
              </a:rPr>
              <a:t>Выплачивает компенсацию </a:t>
            </a:r>
            <a:endParaRPr lang="ru-RU" sz="14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FFFFFF"/>
                </a:solidFill>
                <a:latin typeface="Times New Roman"/>
                <a:ea typeface="Calibri"/>
              </a:rPr>
              <a:t>в сумме, равной 3-х кратной величине среднемесячной начисленной заработной плате в Камчатском крае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41" name="Прямоугольник 13"/>
          <p:cNvSpPr/>
          <p:nvPr/>
        </p:nvSpPr>
        <p:spPr>
          <a:xfrm>
            <a:off x="5438007" y="6663722"/>
            <a:ext cx="1113840" cy="302760"/>
          </a:xfrm>
          <a:prstGeom prst="rect">
            <a:avLst/>
          </a:prstGeom>
          <a:solidFill>
            <a:srgbClr val="FFFFFF"/>
          </a:solidFill>
          <a:ln w="19050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Гражданину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142" name="Прямоугольник 14"/>
          <p:cNvSpPr/>
          <p:nvPr/>
        </p:nvSpPr>
        <p:spPr>
          <a:xfrm>
            <a:off x="188381" y="7823280"/>
            <a:ext cx="2236680" cy="1383540"/>
          </a:xfrm>
          <a:prstGeom prst="rect">
            <a:avLst/>
          </a:prstGeom>
          <a:solidFill>
            <a:srgbClr val="FFFFFF"/>
          </a:solidFill>
          <a:ln w="19050">
            <a:solidFill>
              <a:srgbClr val="70AD47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Неисполнение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заказчиком подписания целевого договора и необеспечение трудоустройства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влечет штрафные санкции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(ст. 99 Постановления № 555)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43" name="Прямоугольник 15"/>
          <p:cNvSpPr/>
          <p:nvPr/>
        </p:nvSpPr>
        <p:spPr>
          <a:xfrm>
            <a:off x="2726100" y="7589220"/>
            <a:ext cx="1918800" cy="1814428"/>
          </a:xfrm>
          <a:prstGeom prst="rect">
            <a:avLst/>
          </a:prstGeom>
          <a:solidFill>
            <a:srgbClr val="70AD47"/>
          </a:solidFill>
          <a:ln>
            <a:solidFill>
              <a:srgbClr val="527F3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FFFFFF"/>
                </a:solidFill>
                <a:latin typeface="Times New Roman"/>
                <a:ea typeface="Calibri"/>
              </a:rPr>
              <a:t>Штраф в размере расходов бюджета на обучение </a:t>
            </a:r>
            <a:r>
              <a:rPr lang="ru-RU" sz="1400" b="0" strike="noStrike" spc="-1" dirty="0" smtClean="0">
                <a:solidFill>
                  <a:srgbClr val="FFFFFF"/>
                </a:solidFill>
                <a:latin typeface="Times New Roman"/>
                <a:ea typeface="Calibri"/>
              </a:rPr>
              <a:t>гражданина (за первый год обучения либо за период обучения до дня расторжения целевого договора)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44" name="Прямоугольник 16"/>
          <p:cNvSpPr/>
          <p:nvPr/>
        </p:nvSpPr>
        <p:spPr>
          <a:xfrm>
            <a:off x="5168880" y="8214157"/>
            <a:ext cx="1571760" cy="515880"/>
          </a:xfrm>
          <a:prstGeom prst="rect">
            <a:avLst/>
          </a:prstGeom>
          <a:solidFill>
            <a:srgbClr val="FFFFFF"/>
          </a:solidFill>
          <a:ln w="19050"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Образовательной организации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145" name="Прямая со стрелкой 19"/>
          <p:cNvSpPr/>
          <p:nvPr/>
        </p:nvSpPr>
        <p:spPr>
          <a:xfrm flipV="1">
            <a:off x="2396440" y="5471111"/>
            <a:ext cx="378000" cy="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Прямая со стрелкой 21"/>
          <p:cNvSpPr/>
          <p:nvPr/>
        </p:nvSpPr>
        <p:spPr>
          <a:xfrm>
            <a:off x="4506080" y="5373122"/>
            <a:ext cx="378000" cy="10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5B9BD5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Прямая со стрелкой 24"/>
          <p:cNvSpPr/>
          <p:nvPr/>
        </p:nvSpPr>
        <p:spPr>
          <a:xfrm flipV="1">
            <a:off x="2171880" y="6852774"/>
            <a:ext cx="356760" cy="4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ED7D3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Прямая со стрелкой 30"/>
          <p:cNvSpPr/>
          <p:nvPr/>
        </p:nvSpPr>
        <p:spPr>
          <a:xfrm>
            <a:off x="5010856" y="6827111"/>
            <a:ext cx="356760" cy="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ED7D3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Прямая со стрелкой 35"/>
          <p:cNvSpPr/>
          <p:nvPr/>
        </p:nvSpPr>
        <p:spPr>
          <a:xfrm flipV="1">
            <a:off x="2416473" y="8496434"/>
            <a:ext cx="36828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70AD4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Прямая со стрелкой 38"/>
          <p:cNvSpPr/>
          <p:nvPr/>
        </p:nvSpPr>
        <p:spPr>
          <a:xfrm>
            <a:off x="4722750" y="8450820"/>
            <a:ext cx="368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53" name="Прямоугольник 51"/>
          <p:cNvSpPr/>
          <p:nvPr/>
        </p:nvSpPr>
        <p:spPr>
          <a:xfrm>
            <a:off x="2084168" y="2299203"/>
            <a:ext cx="2689304" cy="337100"/>
          </a:xfrm>
          <a:prstGeom prst="rect">
            <a:avLst/>
          </a:prstGeom>
          <a:solidFill>
            <a:srgbClr val="FFFFFF"/>
          </a:solidFill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Обязательства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работодателя: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6596" y="549701"/>
            <a:ext cx="6450480" cy="160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300"/>
              </a:spcAft>
              <a:tabLst>
                <a:tab pos="0" algn="l"/>
              </a:tabLst>
            </a:pP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Calibri"/>
              </a:rPr>
              <a:t>Ответственность сторон договора о целевом обучении</a:t>
            </a:r>
            <a:endParaRPr lang="ru-RU" sz="1600" spc="-1" dirty="0">
              <a:solidFill>
                <a:prstClr val="black"/>
              </a:solidFill>
              <a:latin typeface="XO Oriel"/>
            </a:endParaRPr>
          </a:p>
          <a:p>
            <a:pPr lvl="0" algn="just">
              <a:tabLst>
                <a:tab pos="0" algn="l"/>
              </a:tabLst>
            </a:pP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 Стороны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договора о целевом обучении несут ответственность за неисполнение или ненадлежащее исполнение своих обязательств в соответствии с законодательством Российской Федерации, в том числе в соответствии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со статьями 56, 71.1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Calibri"/>
              </a:rPr>
              <a:t>Федерального закона от 29.12.2012 № 273-ФЗ.</a:t>
            </a:r>
            <a:endParaRPr lang="ru-RU" sz="1600" spc="-1" dirty="0">
              <a:solidFill>
                <a:prstClr val="black"/>
              </a:solidFill>
              <a:latin typeface="XO Orie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820" y="2731561"/>
            <a:ext cx="639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неисполнения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трудоустройству гражданина, заключившего договор о целевом обучении, или расторжения им договора о целевом обучении в одностороннем порядке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выплачивает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компенсацию в размере трехкратной среднемесячной начисленной заработной платы 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Камчатском крае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договором о целевом обучении, на дату отчисления его из организации, осуществляющей образовательную деятельность, в связи с получением образования (завершением обучения). </a:t>
            </a:r>
            <a:endParaRPr lang="ru-RU" sz="1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17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Прямоугольник 8"/>
          <p:cNvSpPr/>
          <p:nvPr/>
        </p:nvSpPr>
        <p:spPr>
          <a:xfrm>
            <a:off x="0" y="-10800"/>
            <a:ext cx="6857640" cy="2077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Прямоугольник 6"/>
          <p:cNvSpPr/>
          <p:nvPr/>
        </p:nvSpPr>
        <p:spPr>
          <a:xfrm>
            <a:off x="0" y="9478440"/>
            <a:ext cx="6857640" cy="427320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Пятиугольник 7"/>
          <p:cNvSpPr/>
          <p:nvPr/>
        </p:nvSpPr>
        <p:spPr>
          <a:xfrm>
            <a:off x="0" y="-21240"/>
            <a:ext cx="1259640" cy="42336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Прямоугольник 1"/>
          <p:cNvSpPr/>
          <p:nvPr/>
        </p:nvSpPr>
        <p:spPr>
          <a:xfrm>
            <a:off x="36000" y="1220851"/>
            <a:ext cx="6552720" cy="13219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Федеральный закон 29.12.2012 № 273-ФЗ «Об образовании в Российской Федерации» (статьи 56, 71.1);</a:t>
            </a:r>
            <a:endParaRPr lang="ru-RU" sz="1600" b="0" strike="noStrike" spc="-1" dirty="0">
              <a:latin typeface="XO Oriel"/>
            </a:endParaRP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постановление Правительства Российской Федерации от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27.04.2024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№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555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«О целевом обучении по образовательным программам среднего профессионального и высшего образования».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20" name="Прямоугольник 2"/>
          <p:cNvSpPr/>
          <p:nvPr/>
        </p:nvSpPr>
        <p:spPr>
          <a:xfrm>
            <a:off x="457200" y="608040"/>
            <a:ext cx="6061680" cy="583321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Нормативные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правовые акты, регулирующие целевое обучение в Российской Федерации: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21" name="Прямоугольник 5"/>
          <p:cNvSpPr/>
          <p:nvPr/>
        </p:nvSpPr>
        <p:spPr>
          <a:xfrm>
            <a:off x="45720" y="3197690"/>
            <a:ext cx="644904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постановление Правительства Камчатского края от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10.10.2024         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№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492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-П «О реализации в Камчатском крае отдельных мероприятий, связанных в организацией целевого обучения»;</a:t>
            </a:r>
            <a:endParaRPr lang="ru-RU" sz="1600" b="0" strike="noStrike" spc="-1" dirty="0">
              <a:latin typeface="XO Oriel"/>
            </a:endParaRP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постановление Правительства Камчатского края от 23.03.2021         № 101-П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 мерах поддержки граждан, проходящих целевое обучение, включаемых в договоры о целевом обучении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22" name="Прямоугольник 9"/>
          <p:cNvSpPr/>
          <p:nvPr/>
        </p:nvSpPr>
        <p:spPr>
          <a:xfrm>
            <a:off x="347400" y="2572326"/>
            <a:ext cx="6171480" cy="583321"/>
          </a:xfrm>
          <a:prstGeom prst="rect">
            <a:avLst/>
          </a:prstGeom>
          <a:solidFill>
            <a:srgbClr val="FFFFFF"/>
          </a:solidFill>
          <a:ln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Нормативные правовые акты, регулирующие целевое обучение в Камчатском крае: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9" name="Прямоугольник 9"/>
          <p:cNvSpPr/>
          <p:nvPr/>
        </p:nvSpPr>
        <p:spPr>
          <a:xfrm>
            <a:off x="196560" y="4748725"/>
            <a:ext cx="6322320" cy="583321"/>
          </a:xfrm>
          <a:prstGeom prst="rect">
            <a:avLst/>
          </a:prstGeom>
          <a:solidFill>
            <a:srgbClr val="FFFFFF"/>
          </a:solidFill>
          <a:ln w="19050">
            <a:solidFill>
              <a:srgbClr val="5B9BD5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1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600" b="1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Меры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поддержки для граждан, обучающихся по договорам о целевом обучении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0" name="Прямоугольник 3"/>
          <p:cNvSpPr/>
          <p:nvPr/>
        </p:nvSpPr>
        <p:spPr>
          <a:xfrm>
            <a:off x="105840" y="5353814"/>
            <a:ext cx="6413040" cy="35687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Министерство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труда оказывает гражданам, обучающимся в рамках договоров о целевом обучении, следующие меры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поддержки: </a:t>
            </a:r>
            <a:endParaRPr lang="ru-RU" sz="1600" b="0" strike="noStrike" spc="-1" dirty="0">
              <a:latin typeface="XO Orie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для обучающихся по очной форме обучения - ежемесячная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</a:rPr>
              <a:t>материальная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  <a:t>выплата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в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размере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</a:rPr>
              <a:t>от 3500 до 12800 в зависимости от успеваемости;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2) для обучающихся по очной и заочной формам обучения - 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</a:rPr>
              <a:t>компенсация оплаты проезда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  <a:t>от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</a:rPr>
              <a:t>места обучения до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  <a:t>г. Петропавловка-Камчатского (Корякского округа, Алеутского муниципального округа)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</a:rPr>
              <a:t>и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</a:rPr>
              <a:t>обратно, а также для прохождения производственной практики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в объеме фактических расходов, но не более:</a:t>
            </a:r>
            <a:endParaRPr lang="ru-RU" sz="1600" b="0" strike="noStrike" spc="-1" dirty="0">
              <a:latin typeface="XO Oriel"/>
            </a:endParaRP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58 000 рублей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до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населенных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пунктов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Корякского округа и Алеутского муниципального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округа и обратно;</a:t>
            </a:r>
            <a:endParaRPr lang="ru-RU" sz="1600" b="0" strike="noStrike" spc="-1" dirty="0">
              <a:latin typeface="XO Oriel"/>
            </a:endParaRPr>
          </a:p>
          <a:p>
            <a:pPr marL="285840" indent="-28584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</a:rPr>
              <a:t>25 000 рублей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</a:rPr>
              <a:t>– до Петропавловск-Камчатского и обратно.. </a:t>
            </a:r>
            <a:endParaRPr lang="ru-RU" sz="1600" b="0" strike="noStrike" spc="-1" dirty="0"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357078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8"/>
          <p:cNvSpPr/>
          <p:nvPr/>
        </p:nvSpPr>
        <p:spPr>
          <a:xfrm>
            <a:off x="0" y="-10800"/>
            <a:ext cx="6857640" cy="20772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5" name="Прямоугольник 6"/>
          <p:cNvSpPr/>
          <p:nvPr/>
        </p:nvSpPr>
        <p:spPr>
          <a:xfrm>
            <a:off x="0" y="9478440"/>
            <a:ext cx="6857640" cy="427320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Пятиугольник 7"/>
          <p:cNvSpPr/>
          <p:nvPr/>
        </p:nvSpPr>
        <p:spPr>
          <a:xfrm>
            <a:off x="0" y="-14760"/>
            <a:ext cx="1259640" cy="423360"/>
          </a:xfrm>
          <a:prstGeom prst="homePlate">
            <a:avLst>
              <a:gd name="adj" fmla="val 50000"/>
            </a:avLst>
          </a:prstGeom>
          <a:solidFill>
            <a:srgbClr val="E4471E"/>
          </a:solidFill>
          <a:ln>
            <a:solidFill>
              <a:srgbClr val="E447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Прямоугольник 3"/>
          <p:cNvSpPr/>
          <p:nvPr/>
        </p:nvSpPr>
        <p:spPr>
          <a:xfrm>
            <a:off x="291066" y="619222"/>
            <a:ext cx="627336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Адрес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Министерства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труда и развития кадрового потенциала Камчатского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края:</a:t>
            </a:r>
            <a:r>
              <a:rPr lang="ru-RU" sz="1600" spc="-1" dirty="0">
                <a:latin typeface="XO Oriel"/>
              </a:rPr>
              <a:t>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Камчатский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край, г. Петропавловск-Камчатский, ул. Ленинградская, д.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72;</a:t>
            </a:r>
            <a:endParaRPr lang="ru-RU" sz="1600" spc="-1" dirty="0">
              <a:latin typeface="XO Orie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электронная почта: </a:t>
            </a:r>
            <a:r>
              <a:rPr lang="en-US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Agzanyat@kamgov.ru</a:t>
            </a:r>
            <a:r>
              <a:rPr lang="ru-RU" sz="1600" spc="-1" dirty="0" smtClean="0">
                <a:solidFill>
                  <a:srgbClr val="000000"/>
                </a:solidFill>
                <a:latin typeface="Times New Roman"/>
                <a:ea typeface="Calibri"/>
              </a:rPr>
              <a:t>,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obuchenie@kamgov.ru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.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    Подробную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информацию о целевом обучении можно узнать в Министерстве труда Камчатского края по номеру телефона: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8(4152)42-48-85 (доб. 3611, 3612, 3613, 3614)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800" b="0" strike="noStrike" spc="-1" dirty="0">
              <a:latin typeface="XO Orie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4" y="2864537"/>
            <a:ext cx="6858000" cy="3429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9820" y="6748293"/>
            <a:ext cx="57747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https://kamgov.ru/agzanyat/celevoe-obuchenire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696" y="7104938"/>
            <a:ext cx="1562100" cy="15621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2642" y="6086707"/>
            <a:ext cx="6750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Информация, касающаяся организации целевого обучения в Камчатском крае</a:t>
            </a:r>
            <a:endParaRPr lang="ru-RU" b="1" dirty="0"/>
          </a:p>
        </p:txBody>
      </p:sp>
      <p:sp>
        <p:nvSpPr>
          <p:cNvPr id="12" name="Прямоугольник 50"/>
          <p:cNvSpPr/>
          <p:nvPr/>
        </p:nvSpPr>
        <p:spPr>
          <a:xfrm>
            <a:off x="979746" y="313986"/>
            <a:ext cx="4896000" cy="33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Aft>
                <a:spcPts val="601"/>
              </a:spcAft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Контактная информация</a:t>
            </a:r>
            <a:endParaRPr lang="ru-RU" sz="16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10413</TotalTime>
  <Words>1046</Words>
  <Application>Microsoft Office PowerPoint</Application>
  <PresentationFormat>Лист A4 (210x297 мм)</PresentationFormat>
  <Paragraphs>59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Arial</vt:lpstr>
      <vt:lpstr>Calibri</vt:lpstr>
      <vt:lpstr>Calibri Light</vt:lpstr>
      <vt:lpstr>DejaVu Sans</vt:lpstr>
      <vt:lpstr>Montserrat</vt:lpstr>
      <vt:lpstr>Montserrat Medium</vt:lpstr>
      <vt:lpstr>StarSymbol</vt:lpstr>
      <vt:lpstr>Symbol</vt:lpstr>
      <vt:lpstr>Times New Roman</vt:lpstr>
      <vt:lpstr>Wingdings</vt:lpstr>
      <vt:lpstr>XO Oriel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Трудовишникова Дарья Алексеевн</dc:creator>
  <dc:description/>
  <cp:lastModifiedBy>Зайнуллина Людмила Андреевна</cp:lastModifiedBy>
  <cp:revision>143</cp:revision>
  <cp:lastPrinted>2025-01-31T01:45:03Z</cp:lastPrinted>
  <dcterms:created xsi:type="dcterms:W3CDTF">2021-12-23T05:19:49Z</dcterms:created>
  <dcterms:modified xsi:type="dcterms:W3CDTF">2025-02-07T01:52:04Z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Лист A4 (210x297 мм)</vt:lpwstr>
  </property>
  <property fmtid="{D5CDD505-2E9C-101B-9397-08002B2CF9AE}" pid="3" name="Slides">
    <vt:i4>14</vt:i4>
  </property>
</Properties>
</file>