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A"/>
    <a:srgbClr val="67B7EA"/>
    <a:srgbClr val="F9F9FA"/>
    <a:srgbClr val="E75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386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3D6D401-16FE-4463-8509-CE8B16C63E54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7B1DF01-3245-4890-B45C-40B3257D91CF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193E9B10-1B2E-49BB-AA25-EDA278421DB3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6F71521D-8E7E-4916-9B5E-C6E555209C78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786011B-88F1-4D5F-80FD-9AF93D689B83}" type="slidenum">
              <a:r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07F07A2-38E8-4C69-BBCB-3875869ECC2A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FD4D4D4-A7CB-4611-A48E-B2013854D268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07FEF77-AE31-4A6E-AFCC-CB4A5EA2AAA5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3631876-D455-4BD8-89A6-4D7184A8E36F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3B6801D-7BA4-429F-AC71-C47DC785D86B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11E344C1-1738-47E1-A369-FF56766269D8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5B9F3E1-5A0C-4373-8CE3-ABFD8D22EF95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 bwMode="auto">
          <a:xfrm>
            <a:off x="3029040" y="6356520"/>
            <a:ext cx="3080160" cy="358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defRPr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 bwMode="auto">
          <a:xfrm>
            <a:off x="6458039" y="6356520"/>
            <a:ext cx="2051280" cy="358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  <a:defRPr/>
            </a:pPr>
            <a:fld id="{F9F52718-21C7-4C9D-BF21-87F98E8FA0B1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628560" y="6356520"/>
            <a:ext cx="2051280" cy="358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pPr>
              <a:defRPr/>
            </a:pPr>
            <a:r>
              <a:rPr lang="ru-RU" sz="1400" b="0" strike="noStrike" spc="-1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" name="Прямоугольник 2"/>
          <p:cNvSpPr/>
          <p:nvPr/>
        </p:nvSpPr>
        <p:spPr bwMode="auto">
          <a:xfrm>
            <a:off x="0" y="2776362"/>
            <a:ext cx="9137880" cy="68462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68760" tIns="34200" rIns="68760" bIns="342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spc="-150" dirty="0">
                <a:solidFill>
                  <a:srgbClr val="01489A"/>
                </a:solidFill>
                <a:latin typeface="Montserrat Medium"/>
              </a:rPr>
              <a:t>О приеме в ВУЗ на целевое </a:t>
            </a:r>
            <a:r>
              <a:rPr lang="ru-RU" sz="2000" spc="-150" dirty="0" smtClean="0">
                <a:solidFill>
                  <a:srgbClr val="01489A"/>
                </a:solidFill>
                <a:latin typeface="Montserrat Medium"/>
              </a:rPr>
              <a:t>обучение</a:t>
            </a: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spc="-150" dirty="0" smtClean="0">
                <a:solidFill>
                  <a:srgbClr val="01489A"/>
                </a:solidFill>
                <a:latin typeface="Montserrat Medium"/>
              </a:rPr>
              <a:t>по </a:t>
            </a:r>
            <a:r>
              <a:rPr lang="ru-RU" sz="2000" spc="-150" dirty="0">
                <a:solidFill>
                  <a:srgbClr val="01489A"/>
                </a:solidFill>
                <a:latin typeface="Montserrat Medium"/>
              </a:rPr>
              <a:t>образовательным программам высшего образования</a:t>
            </a:r>
            <a:endParaRPr lang="ru-RU" sz="2000" b="0" strike="noStrike" spc="-1" dirty="0">
              <a:latin typeface="Montserrat Medium"/>
            </a:endParaRPr>
          </a:p>
        </p:txBody>
      </p:sp>
      <p:sp>
        <p:nvSpPr>
          <p:cNvPr id="89" name="TextBox 11"/>
          <p:cNvSpPr/>
          <p:nvPr/>
        </p:nvSpPr>
        <p:spPr bwMode="auto">
          <a:xfrm>
            <a:off x="3797640" y="4152600"/>
            <a:ext cx="1366286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400" b="0" strike="noStrike" spc="-1" dirty="0">
                <a:solidFill>
                  <a:srgbClr val="01489A"/>
                </a:solidFill>
                <a:latin typeface="Montserrat"/>
                <a:ea typeface="DejaVu Sans"/>
              </a:rPr>
              <a:t>Докладчик:</a:t>
            </a:r>
            <a:endParaRPr lang="ru-RU" sz="1400" b="0" strike="noStrike" spc="-1" dirty="0">
              <a:latin typeface="Montserrat"/>
            </a:endParaRPr>
          </a:p>
        </p:txBody>
      </p:sp>
      <p:sp>
        <p:nvSpPr>
          <p:cNvPr id="90" name="TextBox 20"/>
          <p:cNvSpPr/>
          <p:nvPr/>
        </p:nvSpPr>
        <p:spPr bwMode="auto">
          <a:xfrm>
            <a:off x="5073120" y="4152600"/>
            <a:ext cx="4064760" cy="952653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400" b="0" strike="noStrike" spc="-1" dirty="0" smtClean="0">
                <a:solidFill>
                  <a:srgbClr val="01489A"/>
                </a:solidFill>
                <a:latin typeface="Montserrat"/>
                <a:ea typeface="DejaVu Sans"/>
              </a:rPr>
              <a:t>Кучеренко Елена Николаевна,</a:t>
            </a:r>
            <a:endParaRPr lang="ru-RU" sz="1400" b="0" strike="noStrike" spc="-1" dirty="0">
              <a:latin typeface="Montserrat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1400" spc="-1" dirty="0">
                <a:solidFill>
                  <a:srgbClr val="01489A"/>
                </a:solidFill>
                <a:latin typeface="Montserrat"/>
                <a:ea typeface="DejaVu Sans"/>
              </a:rPr>
              <a:t>з</a:t>
            </a:r>
            <a:r>
              <a:rPr lang="ru-RU" sz="1400" spc="-1" dirty="0" smtClean="0">
                <a:solidFill>
                  <a:srgbClr val="01489A"/>
                </a:solidFill>
                <a:latin typeface="Montserrat"/>
                <a:ea typeface="DejaVu Sans"/>
              </a:rPr>
              <a:t>аместитель м</a:t>
            </a:r>
            <a:r>
              <a:rPr lang="ru-RU" sz="1400" b="0" strike="noStrike" spc="-1" dirty="0" smtClean="0">
                <a:solidFill>
                  <a:srgbClr val="01489A"/>
                </a:solidFill>
                <a:latin typeface="Montserrat"/>
                <a:ea typeface="DejaVu Sans"/>
              </a:rPr>
              <a:t>инистра труда</a:t>
            </a:r>
            <a:br>
              <a:rPr lang="ru-RU" sz="1400" b="0" strike="noStrike" spc="-1" dirty="0" smtClean="0">
                <a:solidFill>
                  <a:srgbClr val="01489A"/>
                </a:solidFill>
                <a:latin typeface="Montserrat"/>
                <a:ea typeface="DejaVu Sans"/>
              </a:rPr>
            </a:br>
            <a:r>
              <a:rPr lang="ru-RU" sz="1400" b="0" strike="noStrike" spc="-1" dirty="0" smtClean="0">
                <a:solidFill>
                  <a:srgbClr val="01489A"/>
                </a:solidFill>
                <a:latin typeface="Montserrat"/>
                <a:ea typeface="DejaVu Sans"/>
              </a:rPr>
              <a:t>и развития кадрового </a:t>
            </a:r>
            <a:r>
              <a:rPr lang="ru-RU" sz="1400" b="0" strike="noStrike" spc="-1" dirty="0">
                <a:solidFill>
                  <a:srgbClr val="01489A"/>
                </a:solidFill>
                <a:latin typeface="Montserrat"/>
                <a:ea typeface="DejaVu Sans"/>
              </a:rPr>
              <a:t>потенциала</a:t>
            </a:r>
            <a:br>
              <a:rPr lang="ru-RU" sz="1400" b="0" strike="noStrike" spc="-1" dirty="0">
                <a:solidFill>
                  <a:srgbClr val="01489A"/>
                </a:solidFill>
                <a:latin typeface="Montserrat"/>
                <a:ea typeface="DejaVu Sans"/>
              </a:rPr>
            </a:br>
            <a:r>
              <a:rPr lang="ru-RU" sz="1400" b="0" strike="noStrike" spc="-1" dirty="0">
                <a:solidFill>
                  <a:srgbClr val="01489A"/>
                </a:solidFill>
                <a:latin typeface="Montserrat"/>
                <a:ea typeface="DejaVu Sans"/>
              </a:rPr>
              <a:t>Камчатского края</a:t>
            </a:r>
            <a:endParaRPr lang="ru-RU" sz="1400" b="0" strike="noStrike" spc="-1" dirty="0">
              <a:latin typeface="Montserrat"/>
            </a:endParaRPr>
          </a:p>
        </p:txBody>
      </p:sp>
      <p:pic>
        <p:nvPicPr>
          <p:cNvPr id="91" name="Рисунок 3"/>
          <p:cNvPicPr/>
          <p:nvPr/>
        </p:nvPicPr>
        <p:blipFill>
          <a:blip r:embed="rId3">
            <a:alphaModFix amt="90000"/>
          </a:blip>
          <a:stretch/>
        </p:blipFill>
        <p:spPr bwMode="auto">
          <a:xfrm>
            <a:off x="0" y="4152600"/>
            <a:ext cx="3288960" cy="2359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61032" y="6395400"/>
            <a:ext cx="365975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175008" y="319931"/>
            <a:ext cx="246413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Конкурсный отбор</a:t>
            </a:r>
            <a:endParaRPr lang="ru-RU" sz="1700" b="1" dirty="0">
              <a:ln w="0"/>
              <a:solidFill>
                <a:srgbClr val="01489A"/>
              </a:solidFill>
              <a:latin typeface="Montserrat Medium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856" y="673874"/>
            <a:ext cx="1159292" cy="338554"/>
          </a:xfrm>
          <a:prstGeom prst="rect">
            <a:avLst/>
          </a:prstGeom>
          <a:solidFill>
            <a:srgbClr val="00489A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Montserrat Medium" panose="00000600000000000000" pitchFamily="50" charset="-52"/>
              </a:rPr>
              <a:t>Пример:</a:t>
            </a:r>
            <a:endParaRPr lang="ru-RU" sz="1600" b="1" dirty="0">
              <a:solidFill>
                <a:schemeClr val="bg1"/>
              </a:solidFill>
              <a:latin typeface="Montserrat Medium" panose="00000600000000000000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856" y="1157277"/>
            <a:ext cx="8134289" cy="914400"/>
          </a:xfrm>
          <a:prstGeom prst="rect">
            <a:avLst/>
          </a:prstGeom>
          <a:solidFill>
            <a:srgbClr val="67B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Направление</a:t>
            </a:r>
            <a:r>
              <a:rPr lang="en-US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подготовки «Судовождение», очная форма обучения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Целевая квота </a:t>
            </a:r>
            <a:r>
              <a:rPr lang="ru-RU" sz="1600" b="1" dirty="0" smtClean="0">
                <a:solidFill>
                  <a:schemeClr val="tx1"/>
                </a:solidFill>
                <a:latin typeface="Montserrat Medium" panose="00000600000000000000" pitchFamily="50" charset="-52"/>
              </a:rPr>
              <a:t>6 мест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В конкурсный список включены абитуриенты </a:t>
            </a:r>
            <a:r>
              <a:rPr lang="ru-RU" sz="1600" b="1" u="sng" dirty="0" smtClean="0">
                <a:solidFill>
                  <a:schemeClr val="tx1"/>
                </a:solidFill>
                <a:latin typeface="Montserrat Medium" panose="00000600000000000000" pitchFamily="50" charset="-52"/>
              </a:rPr>
              <a:t>по 3-м предложениям</a:t>
            </a:r>
            <a:endParaRPr lang="ru-RU" sz="1600" b="1" u="sng" dirty="0">
              <a:solidFill>
                <a:schemeClr val="tx1"/>
              </a:solidFill>
              <a:latin typeface="Montserrat Medium" panose="00000600000000000000" pitchFamily="50" charset="-52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04856" y="4697893"/>
            <a:ext cx="2547360" cy="1170764"/>
          </a:xfrm>
          <a:prstGeom prst="rect">
            <a:avLst/>
          </a:prstGeom>
          <a:noFill/>
          <a:ln>
            <a:solidFill>
              <a:srgbClr val="004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489A"/>
                </a:solidFill>
                <a:latin typeface="Montserrat Medium" panose="00000600000000000000" pitchFamily="50" charset="-52"/>
              </a:rPr>
              <a:t>Число абитуриентов</a:t>
            </a:r>
          </a:p>
          <a:p>
            <a:pPr algn="ctr"/>
            <a:r>
              <a:rPr lang="ru-RU" sz="1400" b="1" dirty="0" smtClean="0">
                <a:solidFill>
                  <a:srgbClr val="00489A"/>
                </a:solidFill>
                <a:latin typeface="Montserrat Medium" panose="00000600000000000000" pitchFamily="50" charset="-52"/>
              </a:rPr>
              <a:t>в конкурсном отборе: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 1 предложению – </a:t>
            </a:r>
            <a:r>
              <a:rPr lang="ru-RU" sz="14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4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 2 предложению – </a:t>
            </a:r>
            <a:r>
              <a:rPr lang="ru-RU" sz="14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2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по 3 предложению –</a:t>
            </a:r>
            <a:r>
              <a:rPr lang="ru-RU" sz="1400" b="1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 3</a:t>
            </a:r>
            <a:endParaRPr lang="ru-RU" sz="1400" b="1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23014"/>
              </p:ext>
            </p:extLst>
          </p:nvPr>
        </p:nvGraphicFramePr>
        <p:xfrm>
          <a:off x="3443715" y="2393937"/>
          <a:ext cx="519543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54">
                  <a:extLst>
                    <a:ext uri="{9D8B030D-6E8A-4147-A177-3AD203B41FA5}">
                      <a16:colId xmlns:a16="http://schemas.microsoft.com/office/drawing/2014/main" val="3011310367"/>
                    </a:ext>
                  </a:extLst>
                </a:gridCol>
                <a:gridCol w="1394234">
                  <a:extLst>
                    <a:ext uri="{9D8B030D-6E8A-4147-A177-3AD203B41FA5}">
                      <a16:colId xmlns:a16="http://schemas.microsoft.com/office/drawing/2014/main" val="14981878"/>
                    </a:ext>
                  </a:extLst>
                </a:gridCol>
                <a:gridCol w="1946495">
                  <a:extLst>
                    <a:ext uri="{9D8B030D-6E8A-4147-A177-3AD203B41FA5}">
                      <a16:colId xmlns:a16="http://schemas.microsoft.com/office/drawing/2014/main" val="935947487"/>
                    </a:ext>
                  </a:extLst>
                </a:gridCol>
                <a:gridCol w="1459747">
                  <a:extLst>
                    <a:ext uri="{9D8B030D-6E8A-4147-A177-3AD203B41FA5}">
                      <a16:colId xmlns:a16="http://schemas.microsoft.com/office/drawing/2014/main" val="779921866"/>
                    </a:ext>
                  </a:extLst>
                </a:gridCol>
              </a:tblGrid>
              <a:tr h="32111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Абитуриент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Предложение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Сумма конкурсных баллов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55553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1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Иванов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Предложение-1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295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2705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Петров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Предложение-1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290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55685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3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Васильев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Предложение-2</a:t>
                      </a: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287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10580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4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Григорьев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Предложение-1</a:t>
                      </a: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285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02018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5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Борисов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Предложение-3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280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64449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6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Зайцев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Предложение-3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272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54880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7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Белкин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Предложение-3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270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25648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8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Котов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Предложение-2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260</a:t>
                      </a:r>
                      <a:endParaRPr lang="ru-RU" sz="140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37690"/>
                  </a:ext>
                </a:extLst>
              </a:tr>
              <a:tr h="227453"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9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Усов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Предложение-1</a:t>
                      </a: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trike="sngStrike" dirty="0" smtClean="0">
                          <a:latin typeface="Montserrat" panose="00000500000000000000" pitchFamily="2" charset="-52"/>
                        </a:rPr>
                        <a:t>250</a:t>
                      </a:r>
                      <a:endParaRPr lang="ru-RU" sz="1400" strike="sngStrike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32353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12770"/>
              </p:ext>
            </p:extLst>
          </p:nvPr>
        </p:nvGraphicFramePr>
        <p:xfrm>
          <a:off x="504856" y="2393937"/>
          <a:ext cx="2781552" cy="1895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90">
                  <a:extLst>
                    <a:ext uri="{9D8B030D-6E8A-4147-A177-3AD203B41FA5}">
                      <a16:colId xmlns:a16="http://schemas.microsoft.com/office/drawing/2014/main" val="4005063549"/>
                    </a:ext>
                  </a:extLst>
                </a:gridCol>
                <a:gridCol w="1077362">
                  <a:extLst>
                    <a:ext uri="{9D8B030D-6E8A-4147-A177-3AD203B41FA5}">
                      <a16:colId xmlns:a16="http://schemas.microsoft.com/office/drawing/2014/main" val="3202592474"/>
                    </a:ext>
                  </a:extLst>
                </a:gridCol>
              </a:tblGrid>
              <a:tr h="49934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</a:rPr>
                        <a:t>Требуемое количество договоров заказчикам:</a:t>
                      </a:r>
                    </a:p>
                  </a:txBody>
                  <a:tcPr marL="0" marR="36000"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</a:rPr>
                        <a:t>Заключено договоров:</a:t>
                      </a:r>
                    </a:p>
                  </a:txBody>
                  <a:tcPr marL="36000" marR="36000"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525831"/>
                  </a:ext>
                </a:extLst>
              </a:tr>
              <a:tr h="357377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1 предложение – </a:t>
                      </a:r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489A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489A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792862"/>
                  </a:ext>
                </a:extLst>
              </a:tr>
              <a:tr h="357377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2 предложение – </a:t>
                      </a:r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5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489A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2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489A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527128"/>
                  </a:ext>
                </a:extLst>
              </a:tr>
              <a:tr h="357377">
                <a:tc>
                  <a:txBody>
                    <a:bodyPr/>
                    <a:lstStyle/>
                    <a:p>
                      <a:pPr marL="0" algn="r" defTabSz="914400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</a:rPr>
                        <a:t>3 предложение – </a:t>
                      </a:r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489A"/>
                          </a:solidFill>
                          <a:effectLst/>
                          <a:uLnTx/>
                          <a:uFillTx/>
                          <a:latin typeface="Montserrat Medium" panose="00000600000000000000" pitchFamily="50" charset="-52"/>
                          <a:ea typeface="+mn-ea"/>
                          <a:cs typeface="+mn-cs"/>
                        </a:rPr>
                        <a:t>1</a:t>
                      </a:r>
                      <a:endParaRPr kumimoji="0" lang="ru-RU" sz="1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489A"/>
                        </a:solidFill>
                        <a:effectLst/>
                        <a:uLnTx/>
                        <a:uFillTx/>
                        <a:latin typeface="Montserrat Medium" panose="000006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8348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61032" y="6395400"/>
            <a:ext cx="365975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3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0" y="319931"/>
            <a:ext cx="876103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Целевое обучение в СПО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172899"/>
              </p:ext>
            </p:extLst>
          </p:nvPr>
        </p:nvGraphicFramePr>
        <p:xfrm>
          <a:off x="380247" y="703261"/>
          <a:ext cx="8383507" cy="583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315">
                  <a:extLst>
                    <a:ext uri="{9D8B030D-6E8A-4147-A177-3AD203B41FA5}">
                      <a16:colId xmlns:a16="http://schemas.microsoft.com/office/drawing/2014/main" val="1992974483"/>
                    </a:ext>
                  </a:extLst>
                </a:gridCol>
                <a:gridCol w="1176951">
                  <a:extLst>
                    <a:ext uri="{9D8B030D-6E8A-4147-A177-3AD203B41FA5}">
                      <a16:colId xmlns:a16="http://schemas.microsoft.com/office/drawing/2014/main" val="1444130578"/>
                    </a:ext>
                  </a:extLst>
                </a:gridCol>
                <a:gridCol w="3766241">
                  <a:extLst>
                    <a:ext uri="{9D8B030D-6E8A-4147-A177-3AD203B41FA5}">
                      <a16:colId xmlns:a16="http://schemas.microsoft.com/office/drawing/2014/main" val="3245497791"/>
                    </a:ext>
                  </a:extLst>
                </a:gridCol>
              </a:tblGrid>
              <a:tr h="4762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Montserrat Medium" panose="00000600000000000000" pitchFamily="50" charset="-52"/>
                        </a:rPr>
                        <a:t>Наименование</a:t>
                      </a:r>
                      <a:r>
                        <a:rPr lang="ru-RU" sz="1100" baseline="0" dirty="0" smtClean="0">
                          <a:latin typeface="Montserrat Medium" panose="00000600000000000000" pitchFamily="50" charset="-52"/>
                        </a:rPr>
                        <a:t> образовательного учреждения</a:t>
                      </a:r>
                      <a:endParaRPr lang="ru-RU" sz="1100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Montserrat Medium" panose="00000600000000000000" pitchFamily="50" charset="-52"/>
                        </a:rPr>
                        <a:t>Количество договоров</a:t>
                      </a: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Montserrat Medium" panose="00000600000000000000" pitchFamily="50" charset="-52"/>
                        </a:rPr>
                        <a:t>Направления</a:t>
                      </a:r>
                      <a:r>
                        <a:rPr lang="ru-RU" sz="1100" baseline="0" dirty="0" smtClean="0">
                          <a:latin typeface="Montserrat Medium" panose="00000600000000000000" pitchFamily="50" charset="-52"/>
                        </a:rPr>
                        <a:t> подготовки</a:t>
                      </a:r>
                      <a:endParaRPr lang="ru-RU" sz="1100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93382"/>
                  </a:ext>
                </a:extLst>
              </a:tr>
              <a:tr h="5334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ПЕДАГОГИЧЕСКИЙ КОЛЛЕДЖ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35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Дошкольное образование, физическая культура, библиотековедение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62898"/>
                  </a:ext>
                </a:extLst>
              </a:tr>
              <a:tr h="5334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МЕДИЦИНСКИЙ КОЛЛЕДЖ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15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Сестринское дело,</a:t>
                      </a:r>
                    </a:p>
                    <a:p>
                      <a:r>
                        <a:rPr lang="ru-RU" sz="1050" baseline="0" dirty="0" smtClean="0">
                          <a:latin typeface="Montserrat" panose="00000500000000000000" pitchFamily="2" charset="-52"/>
                        </a:rPr>
                        <a:t>л</a:t>
                      </a:r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ечебное дело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5800899"/>
                  </a:ext>
                </a:extLst>
              </a:tr>
              <a:tr h="135214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МОРСКОЙ ЭНЕРГЕТИЧЕСКИЙ ТЕХНИКУМ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9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Эксплуатация судового электрооборудования и средств автоматики,</a:t>
                      </a:r>
                      <a:endParaRPr lang="ru-RU" sz="1050" baseline="0" dirty="0" smtClean="0"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050" baseline="0" dirty="0" smtClean="0">
                          <a:latin typeface="Montserrat" panose="00000500000000000000" pitchFamily="2" charset="-52"/>
                        </a:rPr>
                        <a:t>м</a:t>
                      </a:r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онтаж, техническая эксплуатация и ремонт холодильно-компрессорных и </a:t>
                      </a:r>
                      <a:r>
                        <a:rPr lang="ru-RU" sz="1050" dirty="0" err="1" smtClean="0">
                          <a:latin typeface="Montserrat" panose="00000500000000000000" pitchFamily="2" charset="-52"/>
                        </a:rPr>
                        <a:t>теплонасосных</a:t>
                      </a:r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 машин и установок ,</a:t>
                      </a:r>
                    </a:p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эксплуатация судовых энергетических установок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929703"/>
                  </a:ext>
                </a:extLst>
              </a:tr>
              <a:tr h="816386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ПОЛИТЕХНИЧЕСКИЙ ТЕХНИКУМ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6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Машинист дорожных и строительных машин,</a:t>
                      </a:r>
                    </a:p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сварщик (ручной и частично механизированной сварки (наплавки)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0418846"/>
                  </a:ext>
                </a:extLst>
              </a:tr>
              <a:tr h="5334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КОЛЛЕДЖ ИСКУССТВ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5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Музыкальное образование,</a:t>
                      </a:r>
                    </a:p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инструментальное исполнительство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155061"/>
                  </a:ext>
                </a:extLst>
              </a:tr>
              <a:tr h="5334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КОЛЛЕДЖ ТЕХНОЛОГИИ И СЕРВИСА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2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Повар,</a:t>
                      </a:r>
                    </a:p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кондитер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9420248"/>
                  </a:ext>
                </a:extLst>
              </a:tr>
              <a:tr h="5334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КАМЧАТСКИЙ ИНДУСТРИАЛЬНЫЙ ТЕХНИКУМ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Montserrat Medium" panose="00000600000000000000" pitchFamily="50" charset="-52"/>
                        </a:rPr>
                        <a:t>1</a:t>
                      </a:r>
                      <a:endParaRPr lang="ru-RU" sz="1200" b="1" dirty="0"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Montserrat" panose="00000500000000000000" pitchFamily="2" charset="-52"/>
                        </a:rPr>
                        <a:t>Электрические станции, сети и системы</a:t>
                      </a:r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141461"/>
                  </a:ext>
                </a:extLst>
              </a:tr>
              <a:tr h="521194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Montserrat Medium" panose="00000600000000000000" pitchFamily="50" charset="-52"/>
                        </a:rPr>
                        <a:t>ИТОГО: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Montserrat Medium" panose="00000600000000000000" pitchFamily="50" charset="-52"/>
                        </a:rPr>
                        <a:t>73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Montserrat Medium" panose="00000600000000000000" pitchFamily="50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Montserrat" panose="00000500000000000000" pitchFamily="2" charset="-52"/>
                      </a:endParaRPr>
                    </a:p>
                  </a:txBody>
                  <a:tcPr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28622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5872901" y="319931"/>
            <a:ext cx="28729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Заключение договора</a:t>
            </a:r>
            <a:endParaRPr lang="ru-RU" sz="1700" b="1" dirty="0">
              <a:ln w="0"/>
              <a:solidFill>
                <a:srgbClr val="01489A"/>
              </a:solidFill>
              <a:latin typeface="Montserrat Medium"/>
              <a:cs typeface="Times New Roman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45803" y="6395400"/>
            <a:ext cx="39643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941409"/>
            <a:ext cx="6934954" cy="600164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2"/>
              </a:gs>
              <a:gs pos="100000">
                <a:schemeClr val="bg2">
                  <a:alpha val="0"/>
                </a:schemeClr>
              </a:gs>
            </a:gsLst>
            <a:lin ang="0" scaled="1"/>
            <a:tileRect/>
          </a:gradFill>
        </p:spPr>
        <p:txBody>
          <a:bodyPr wrap="square" lIns="504000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«</a:t>
            </a:r>
            <a:r>
              <a:rPr lang="ru-RU" sz="1100" dirty="0" err="1">
                <a:latin typeface="Montserrat" panose="00000500000000000000" pitchFamily="2" charset="-52"/>
              </a:rPr>
              <a:t>Госключ</a:t>
            </a:r>
            <a:r>
              <a:rPr lang="ru-RU" sz="1100" dirty="0">
                <a:latin typeface="Montserrat" panose="00000500000000000000" pitchFamily="2" charset="-52"/>
              </a:rPr>
              <a:t>» — это приложение для подписания юридически значимых </a:t>
            </a:r>
            <a:r>
              <a:rPr lang="ru-RU" sz="1100" dirty="0" smtClean="0">
                <a:latin typeface="Montserrat" panose="00000500000000000000" pitchFamily="2" charset="-52"/>
              </a:rPr>
              <a:t>документов</a:t>
            </a:r>
            <a:r>
              <a:rPr lang="en-US" sz="1100" dirty="0" smtClean="0">
                <a:latin typeface="Montserrat" panose="00000500000000000000" pitchFamily="2" charset="-52"/>
              </a:rPr>
              <a:t/>
            </a:r>
            <a:br>
              <a:rPr lang="en-US" sz="1100" dirty="0" smtClean="0">
                <a:latin typeface="Montserrat" panose="00000500000000000000" pitchFamily="2" charset="-52"/>
              </a:rPr>
            </a:br>
            <a:r>
              <a:rPr lang="ru-RU" sz="1100" dirty="0" smtClean="0">
                <a:latin typeface="Montserrat" panose="00000500000000000000" pitchFamily="2" charset="-52"/>
              </a:rPr>
              <a:t>в электронном</a:t>
            </a:r>
            <a:r>
              <a:rPr lang="en-US" sz="1100" dirty="0" smtClean="0">
                <a:latin typeface="Montserrat" panose="00000500000000000000" pitchFamily="2" charset="-52"/>
              </a:rPr>
              <a:t> </a:t>
            </a:r>
            <a:r>
              <a:rPr lang="ru-RU" sz="1100" dirty="0" smtClean="0">
                <a:latin typeface="Montserrat" panose="00000500000000000000" pitchFamily="2" charset="-52"/>
              </a:rPr>
              <a:t>виде</a:t>
            </a:r>
            <a:r>
              <a:rPr lang="ru-RU" sz="1100" dirty="0">
                <a:latin typeface="Montserrat" panose="00000500000000000000" pitchFamily="2" charset="-52"/>
              </a:rPr>
              <a:t>. В нём можно бесплатно получить сертификат и сформировать усиленную квалифицированную или неквалифицированную электронную </a:t>
            </a:r>
            <a:r>
              <a:rPr lang="ru-RU" sz="1100" dirty="0" smtClean="0">
                <a:latin typeface="Montserrat" panose="00000500000000000000" pitchFamily="2" charset="-52"/>
              </a:rPr>
              <a:t>подпись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1639005"/>
            <a:ext cx="7143183" cy="1023042"/>
          </a:xfrm>
          <a:prstGeom prst="rect">
            <a:avLst/>
          </a:prstGeom>
          <a:solidFill>
            <a:srgbClr val="67B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Заключение договора о целевом обучении 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осуществляется</a:t>
            </a:r>
            <a:endParaRPr lang="en-US" sz="1400" dirty="0" smtClean="0">
              <a:solidFill>
                <a:schemeClr val="tx1"/>
              </a:solidFill>
              <a:latin typeface="Montserrat" panose="00000500000000000000" pitchFamily="2" charset="-52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Montserrat" panose="00000500000000000000" pitchFamily="2" charset="-52"/>
              </a:rPr>
              <a:t>электронном виде или в письменном виде на бумажном </a:t>
            </a:r>
            <a:r>
              <a:rPr lang="ru-RU" sz="1400" dirty="0" smtClean="0">
                <a:solidFill>
                  <a:schemeClr val="tx1"/>
                </a:solidFill>
                <a:latin typeface="Montserrat" panose="00000500000000000000" pitchFamily="2" charset="-52"/>
              </a:rPr>
              <a:t>носителе</a:t>
            </a:r>
            <a:endParaRPr lang="ru-RU" sz="1400" dirty="0">
              <a:solidFill>
                <a:schemeClr val="tx1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79010" y="3404103"/>
            <a:ext cx="8461389" cy="1774479"/>
          </a:xfrm>
          <a:prstGeom prst="rect">
            <a:avLst/>
          </a:prstGeom>
          <a:solidFill>
            <a:srgbClr val="004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ru-RU" sz="1400" dirty="0">
                <a:solidFill>
                  <a:schemeClr val="bg1"/>
                </a:solidFill>
                <a:latin typeface="Montserrat" panose="00000500000000000000" pitchFamily="2" charset="-52"/>
              </a:rPr>
              <a:t>При заключении договора о целевом обучении в электронном виде заказчик, организация, осуществляющая образовательную деятельность (в случае если она является стороной договора), и работодатель (в случае если он является стороной договора) подписывают договор о целевом обучении на цифровой платформе "Работа в России", гражданин подписывает договор о целевом обучении посредством мобильного приложения "</a:t>
            </a:r>
            <a:r>
              <a:rPr lang="ru-RU" sz="1400" dirty="0" err="1">
                <a:solidFill>
                  <a:schemeClr val="bg1"/>
                </a:solidFill>
                <a:latin typeface="Montserrat" panose="00000500000000000000" pitchFamily="2" charset="-52"/>
              </a:rPr>
              <a:t>Госключ</a:t>
            </a:r>
            <a:r>
              <a:rPr lang="ru-RU" sz="1400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".</a:t>
            </a:r>
            <a:endParaRPr lang="en-US" sz="1400" dirty="0" smtClean="0">
              <a:solidFill>
                <a:schemeClr val="bg1"/>
              </a:solidFill>
              <a:latin typeface="Montserrat" panose="00000500000000000000" pitchFamily="2" charset="-52"/>
            </a:endParaRPr>
          </a:p>
          <a:p>
            <a:pPr algn="r"/>
            <a:r>
              <a:rPr lang="ru-RU" sz="1400" b="1" dirty="0" smtClean="0">
                <a:solidFill>
                  <a:schemeClr val="bg1"/>
                </a:solidFill>
                <a:latin typeface="Montserrat Medium" panose="00000600000000000000" pitchFamily="50" charset="-52"/>
              </a:rPr>
              <a:t>4 </a:t>
            </a:r>
            <a:r>
              <a:rPr lang="ru-RU" sz="1400" b="1" dirty="0">
                <a:solidFill>
                  <a:schemeClr val="bg1"/>
                </a:solidFill>
                <a:latin typeface="Montserrat Medium" panose="00000600000000000000" pitchFamily="50" charset="-52"/>
              </a:rPr>
              <a:t>стороны.</a:t>
            </a:r>
          </a:p>
        </p:txBody>
      </p:sp>
      <p:pic>
        <p:nvPicPr>
          <p:cNvPr id="1028" name="Picture 4" descr="https://zodbel.by/sites/default/files/pages/2018_nov/%D0%B7%D0%B0%D0%BA%D0%BB%D1%8E%D1%87%D0%B5%D0%BD%D0%B8%D0%B5%20%D0%B4%D0%BE%D0%B3%D0%BE%D0%B2%D0%BE%D1%80%D0%B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106" y="1462984"/>
            <a:ext cx="1272697" cy="138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61033" y="6395400"/>
            <a:ext cx="36597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en-US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5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14799" y="319931"/>
            <a:ext cx="614623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700" b="1" dirty="0">
                <a:ln w="0"/>
                <a:solidFill>
                  <a:srgbClr val="01489A"/>
                </a:solidFill>
                <a:latin typeface="Montserrat Medium" panose="00000600000000000000" pitchFamily="50" charset="-52"/>
                <a:cs typeface="Times New Roman" panose="02020603050405020304" pitchFamily="18" charset="0"/>
              </a:rPr>
              <a:t>Краевые меры поддержки для граждан,</a:t>
            </a:r>
          </a:p>
          <a:p>
            <a:pPr algn="r"/>
            <a:r>
              <a:rPr lang="ru-RU" sz="1700" b="1" dirty="0">
                <a:ln w="0"/>
                <a:solidFill>
                  <a:srgbClr val="01489A"/>
                </a:solidFill>
                <a:latin typeface="Montserrat Medium" panose="00000600000000000000" pitchFamily="50" charset="-52"/>
                <a:cs typeface="Times New Roman" panose="02020603050405020304" pitchFamily="18" charset="0"/>
              </a:rPr>
              <a:t>обучающихся по договорам о целевом обучении</a:t>
            </a:r>
          </a:p>
        </p:txBody>
      </p:sp>
      <p:sp>
        <p:nvSpPr>
          <p:cNvPr id="15" name="Прямоугольник 1"/>
          <p:cNvSpPr/>
          <p:nvPr/>
        </p:nvSpPr>
        <p:spPr>
          <a:xfrm>
            <a:off x="161280" y="1219110"/>
            <a:ext cx="8982360" cy="2128476"/>
          </a:xfrm>
          <a:prstGeom prst="rect">
            <a:avLst/>
          </a:prstGeom>
          <a:gradFill rotWithShape="0">
            <a:gsLst>
              <a:gs pos="0">
                <a:srgbClr val="EDEDED"/>
              </a:gs>
              <a:gs pos="50000">
                <a:srgbClr val="EDEDED"/>
              </a:gs>
              <a:gs pos="100000">
                <a:srgbClr val="EDEDED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61950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Ежемесячная </a:t>
            </a:r>
            <a:r>
              <a:rPr lang="ru-RU" sz="1400" b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материальная выплата (стипендия) </a:t>
            </a:r>
            <a:r>
              <a:rPr lang="ru-RU" sz="14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в размере: </a:t>
            </a: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361950">
              <a:lnSpc>
                <a:spcPct val="150000"/>
              </a:lnSpc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12 800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рублей в месяц - для обучающихся на оценку «отлично»,</a:t>
            </a:r>
            <a:r>
              <a:rPr sz="1400" dirty="0" smtClean="0">
                <a:latin typeface="Montserrat" panose="00000500000000000000" pitchFamily="2" charset="-52"/>
              </a:rPr>
              <a:t/>
            </a:r>
            <a:br>
              <a:rPr sz="1400" dirty="0" smtClean="0">
                <a:latin typeface="Montserrat" panose="00000500000000000000" pitchFamily="2" charset="-52"/>
              </a:rPr>
            </a:br>
            <a:r>
              <a:rPr lang="ru-RU" sz="14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а также сдавшим</a:t>
            </a:r>
            <a:r>
              <a:rPr lang="en-US" sz="14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промежуточную аттестацию в форме зачетов; </a:t>
            </a:r>
            <a:endParaRPr lang="ru-RU" sz="1400" b="0" strike="noStrike" spc="-1" dirty="0" smtClean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361950">
              <a:lnSpc>
                <a:spcPct val="150000"/>
              </a:lnSpc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6 </a:t>
            </a:r>
            <a:r>
              <a:rPr lang="ru-RU" sz="1400" b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400 </a:t>
            </a:r>
            <a:r>
              <a:rPr lang="ru-RU" sz="14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рублей - для обучающихся на оценки «отлично» и «хорошо»;</a:t>
            </a: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361950">
              <a:lnSpc>
                <a:spcPct val="150000"/>
              </a:lnSpc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3 </a:t>
            </a:r>
            <a:r>
              <a:rPr lang="ru-RU" sz="1400" b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200 </a:t>
            </a:r>
            <a:r>
              <a:rPr lang="ru-RU" sz="14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рублей - для обучающихся на оценки «отлично», «хорошо» и «удовлетворительно». </a:t>
            </a: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361950">
              <a:lnSpc>
                <a:spcPct val="100000"/>
              </a:lnSpc>
            </a:pPr>
            <a:r>
              <a:rPr lang="ru-RU" sz="1200" b="0" i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Данная </a:t>
            </a:r>
            <a:r>
              <a:rPr lang="ru-RU" sz="1200" b="0" i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мера – для обучающихся по очной форме обучения</a:t>
            </a:r>
            <a:r>
              <a:rPr lang="ru-RU" sz="14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.</a:t>
            </a: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</p:txBody>
      </p:sp>
      <p:pic>
        <p:nvPicPr>
          <p:cNvPr id="16" name="Рисунок 4"/>
          <p:cNvPicPr/>
          <p:nvPr/>
        </p:nvPicPr>
        <p:blipFill>
          <a:blip r:embed="rId2"/>
          <a:stretch/>
        </p:blipFill>
        <p:spPr>
          <a:xfrm>
            <a:off x="7691760" y="1354127"/>
            <a:ext cx="994680" cy="1234080"/>
          </a:xfrm>
          <a:prstGeom prst="rect">
            <a:avLst/>
          </a:prstGeom>
          <a:ln w="0">
            <a:noFill/>
          </a:ln>
        </p:spPr>
      </p:pic>
      <p:sp>
        <p:nvSpPr>
          <p:cNvPr id="17" name="Прямоугольник 10"/>
          <p:cNvSpPr/>
          <p:nvPr/>
        </p:nvSpPr>
        <p:spPr>
          <a:xfrm>
            <a:off x="170640" y="3651813"/>
            <a:ext cx="8982360" cy="2439360"/>
          </a:xfrm>
          <a:prstGeom prst="rect">
            <a:avLst/>
          </a:prstGeom>
          <a:solidFill>
            <a:srgbClr val="67B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61950">
              <a:lnSpc>
                <a:spcPct val="100000"/>
              </a:lnSpc>
              <a:tabLst>
                <a:tab pos="0" algn="l"/>
              </a:tabLst>
            </a:pPr>
            <a:r>
              <a:rPr lang="ru-RU" sz="1300" b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Компенсация оплаты проезда </a:t>
            </a: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от места обучения до места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нахождения работодателя</a:t>
            </a:r>
            <a:br>
              <a:rPr lang="ru-RU" sz="13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</a:br>
            <a:r>
              <a:rPr lang="ru-RU" sz="1300" b="0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на </a:t>
            </a: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территории Камчатского края и обратно в объеме фактических расходов, но не более:</a:t>
            </a:r>
            <a:endParaRPr lang="ru-RU" sz="13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988920" indent="-635040"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58000 </a:t>
            </a: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рублей для граждан, проживающих в населенных пунктах Корякского округа</a:t>
            </a:r>
            <a:r>
              <a:rPr sz="1300" dirty="0">
                <a:latin typeface="Montserrat" panose="00000500000000000000" pitchFamily="2" charset="-52"/>
              </a:rPr>
              <a:t/>
            </a:r>
            <a:br>
              <a:rPr sz="1300" dirty="0">
                <a:latin typeface="Montserrat" panose="00000500000000000000" pitchFamily="2" charset="-52"/>
              </a:rPr>
            </a:b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и</a:t>
            </a:r>
            <a:r>
              <a:rPr lang="en-US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 </a:t>
            </a: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Алеутского муниципального округа;</a:t>
            </a:r>
            <a:endParaRPr lang="ru-RU" sz="13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        25000 </a:t>
            </a:r>
            <a:r>
              <a:rPr lang="ru-RU" sz="1300" b="0" strike="noStrike" spc="-1" dirty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рублей для граждан, проживающих в остальных населенных пунктах Камчатского края.</a:t>
            </a:r>
            <a:endParaRPr lang="ru-RU" sz="13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3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  <a:p>
            <a:pPr marL="361950">
              <a:lnSpc>
                <a:spcPct val="100000"/>
              </a:lnSpc>
              <a:tabLst>
                <a:tab pos="0" algn="l"/>
              </a:tabLst>
            </a:pPr>
            <a:r>
              <a:rPr lang="ru-RU" sz="1200" b="0" i="1" strike="noStrike" spc="-1" dirty="0" smtClean="0">
                <a:solidFill>
                  <a:srgbClr val="000000"/>
                </a:solidFill>
                <a:latin typeface="Montserrat" panose="00000500000000000000" pitchFamily="2" charset="-52"/>
                <a:ea typeface="DejaVu Sans"/>
              </a:rPr>
              <a:t>Данная мера - для обучающихся по очной и заочной формам обучения.</a:t>
            </a:r>
            <a:endParaRPr lang="ru-RU" sz="1200" b="0" strike="noStrike" spc="-1" dirty="0">
              <a:solidFill>
                <a:srgbClr val="000000"/>
              </a:solidFill>
              <a:latin typeface="Montserrat" panose="00000500000000000000" pitchFamily="2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53819" y="6395400"/>
            <a:ext cx="38040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400" b="1" strike="noStrike" spc="-1" dirty="0" smtClean="0">
                <a:solidFill>
                  <a:srgbClr val="FFFFFF"/>
                </a:solidFill>
                <a:latin typeface="Montserrat Medium"/>
                <a:ea typeface="DejaVu Sans"/>
              </a:rPr>
              <a:t>6</a:t>
            </a:r>
            <a:endParaRPr lang="ru-RU" sz="2400" b="0" strike="noStrike" spc="-1" dirty="0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-390181" y="319931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700" b="1" dirty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Ответственность </a:t>
            </a:r>
            <a: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гражданина и заказчика</a:t>
            </a:r>
            <a:b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</a:br>
            <a:r>
              <a:rPr lang="ru-RU" sz="1700" b="1" dirty="0" smtClean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за </a:t>
            </a:r>
            <a:r>
              <a:rPr lang="ru-RU" sz="1700" b="1" dirty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неисполнение обязательств по договору о целевом обучении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20425"/>
              </p:ext>
            </p:extLst>
          </p:nvPr>
        </p:nvGraphicFramePr>
        <p:xfrm>
          <a:off x="-1" y="1513294"/>
          <a:ext cx="844688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883">
                  <a:extLst>
                    <a:ext uri="{9D8B030D-6E8A-4147-A177-3AD203B41FA5}">
                      <a16:colId xmlns:a16="http://schemas.microsoft.com/office/drawing/2014/main" val="3091329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Montserrat Medium" panose="00000600000000000000" pitchFamily="50" charset="-52"/>
                        </a:rPr>
                        <a:t>Гражданин:</a:t>
                      </a:r>
                      <a:endParaRPr lang="ru-RU" sz="1600" dirty="0">
                        <a:solidFill>
                          <a:schemeClr val="tx1"/>
                        </a:solidFill>
                        <a:latin typeface="Montserrat Medium" panose="00000600000000000000" pitchFamily="50" charset="-52"/>
                      </a:endParaRPr>
                    </a:p>
                  </a:txBody>
                  <a:tcPr marL="504000"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B7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23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если </a:t>
                      </a: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гражданин обучавшийся по целевой квоте не </a:t>
                      </a: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завершил обучение или не отработал установленный срок, то он должен выплатить штраф в размере затрат на обучение и возместить</a:t>
                      </a:r>
                      <a:r>
                        <a:rPr lang="ru-RU" sz="1400" baseline="0" dirty="0" smtClean="0">
                          <a:latin typeface="Montserrat" panose="00000500000000000000" pitchFamily="2" charset="-52"/>
                        </a:rPr>
                        <a:t> заказчику расходы на </a:t>
                      </a: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меры поддержки;</a:t>
                      </a:r>
                    </a:p>
                  </a:txBody>
                  <a:tcPr marL="504000"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30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Montserrat" panose="00000500000000000000" pitchFamily="2" charset="-52"/>
                        </a:rPr>
                        <a:t>если гражданин отказался заключить договор о целевом обучении или расторгнул его в самом начале обучения (в первом семестре), он отчисляется из вуза или может перевестись на платное обучение.</a:t>
                      </a:r>
                    </a:p>
                  </a:txBody>
                  <a:tcPr marL="504000"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81068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334979" y="3711626"/>
          <a:ext cx="8809022" cy="351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022">
                  <a:extLst>
                    <a:ext uri="{9D8B030D-6E8A-4147-A177-3AD203B41FA5}">
                      <a16:colId xmlns:a16="http://schemas.microsoft.com/office/drawing/2014/main" val="3091329013"/>
                    </a:ext>
                  </a:extLst>
                </a:gridCol>
              </a:tblGrid>
              <a:tr h="562673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Montserrat Medium" panose="00000600000000000000" pitchFamily="50" charset="-52"/>
                        </a:rPr>
                        <a:t>Заказчик:</a:t>
                      </a:r>
                      <a:endParaRPr lang="ru-RU" sz="1600" dirty="0">
                        <a:latin typeface="Montserrat Medium" panose="00000600000000000000" pitchFamily="50" charset="-52"/>
                      </a:endParaRPr>
                    </a:p>
                  </a:txBody>
                  <a:tcPr marL="90000" marR="504000" anchor="ctr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381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8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238981"/>
                  </a:ext>
                </a:extLst>
              </a:tr>
              <a:tr h="1780512"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Montserrat" panose="00000500000000000000" pitchFamily="2" charset="-52"/>
                        </a:rPr>
                        <a:t>Заказчик, не исполнивший обязательство по трудоустройству гражданина или расторгнувший договор о целевом обучении в одностороннем порядке после трудоустройства гражданина, выплачивает гражданину компенсацию в размере 3-кратной величины среднемесячной начисленной заработной платы в субъекте Российской Федерации, на территории которого гражданин должен быть трудоустроен. 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Montserrat" panose="00000500000000000000" pitchFamily="2" charset="-52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Montserrat" panose="00000500000000000000" pitchFamily="2" charset="-52"/>
                        </a:rPr>
                        <a:t>Заказчик выплачивает штраф в размере расходов, осуществленных на обучение.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Montserrat" panose="00000500000000000000" pitchFamily="2" charset="-52"/>
                        </a:rPr>
                        <a:t>Если заказчик расторгнул договор о целевом обучении в одностороннем порядке до прохождения гражданином первой промежуточной аттестации, заказчик выплачивает штраф в размере расходов за первый год обучения гражданина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Montserrat" panose="00000500000000000000" pitchFamily="2" charset="-52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Montserrat" panose="00000500000000000000" pitchFamily="2" charset="-52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Montserrat" panose="00000500000000000000" pitchFamily="2" charset="-52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Montserrat" panose="00000500000000000000" pitchFamily="2" charset="-52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dirty="0" smtClean="0">
                        <a:latin typeface="Montserrat" panose="00000500000000000000" pitchFamily="2" charset="-52"/>
                      </a:endParaRPr>
                    </a:p>
                  </a:txBody>
                  <a:tcPr marL="90000" marR="504000" anchor="ctr">
                    <a:lnL w="12700">
                      <a:noFill/>
                    </a:lnL>
                    <a:lnR w="12700">
                      <a:noFill/>
                    </a:lnR>
                    <a:lnT w="38100">
                      <a:noFill/>
                    </a:lnT>
                    <a:lnB w="12700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309348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34979" y="5380617"/>
            <a:ext cx="8809023" cy="25480"/>
          </a:xfrm>
          <a:prstGeom prst="line">
            <a:avLst/>
          </a:prstGeom>
          <a:ln w="19050">
            <a:solidFill>
              <a:srgbClr val="0048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8237" y="2603563"/>
            <a:ext cx="8446883" cy="0"/>
          </a:xfrm>
          <a:prstGeom prst="line">
            <a:avLst/>
          </a:prstGeom>
          <a:ln w="19050">
            <a:solidFill>
              <a:srgbClr val="67B7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18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TextBox 6"/>
          <p:cNvSpPr/>
          <p:nvPr/>
        </p:nvSpPr>
        <p:spPr bwMode="auto">
          <a:xfrm>
            <a:off x="2607480" y="18360"/>
            <a:ext cx="6532920" cy="272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buNone/>
              <a:defRPr/>
            </a:pPr>
            <a:r>
              <a:rPr lang="ru-RU" sz="1200" b="0" strike="noStrike" spc="-1">
                <a:solidFill>
                  <a:srgbClr val="FFFFFF"/>
                </a:solidFill>
                <a:latin typeface="Montserrat"/>
                <a:ea typeface="DejaVu Sans"/>
              </a:rPr>
              <a:t>Министерство труда и развития кадрового потенциала Камчатского края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93" name="Прямоугольник 7"/>
          <p:cNvSpPr/>
          <p:nvPr/>
        </p:nvSpPr>
        <p:spPr bwMode="auto">
          <a:xfrm>
            <a:off x="8753819" y="6395400"/>
            <a:ext cx="38040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400" b="1" strike="noStrike" spc="-1" dirty="0" smtClean="0">
                <a:solidFill>
                  <a:srgbClr val="FFFFFF"/>
                </a:solidFill>
                <a:latin typeface="Montserrat Medium"/>
                <a:ea typeface="DejaVu Sans"/>
              </a:rPr>
              <a:t>7</a:t>
            </a:r>
            <a:endParaRPr lang="ru-RU" sz="2400" b="0" strike="noStrike" spc="-1" dirty="0">
              <a:latin typeface="XO Oriel"/>
            </a:endParaRPr>
          </a:p>
        </p:txBody>
      </p:sp>
      <p:sp>
        <p:nvSpPr>
          <p:cNvPr id="94" name="Прямоугольник 8"/>
          <p:cNvSpPr/>
          <p:nvPr/>
        </p:nvSpPr>
        <p:spPr bwMode="auto">
          <a:xfrm>
            <a:off x="195840" y="35280"/>
            <a:ext cx="124200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400" b="1" strike="noStrike" spc="-1">
                <a:solidFill>
                  <a:srgbClr val="FFFFFF"/>
                </a:solidFill>
                <a:latin typeface="Montserrat Medium"/>
                <a:ea typeface="DejaVu Sans"/>
              </a:rPr>
              <a:t>2024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779" y="841320"/>
            <a:ext cx="9144000" cy="712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ru-RU" b="1" dirty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Горячие линии</a:t>
            </a:r>
          </a:p>
          <a:p>
            <a:pPr algn="ctr"/>
            <a:r>
              <a:rPr lang="ru-RU" b="1" dirty="0">
                <a:ln w="0"/>
                <a:solidFill>
                  <a:srgbClr val="01489A"/>
                </a:solidFill>
                <a:latin typeface="Montserrat Medium"/>
                <a:cs typeface="Times New Roman"/>
              </a:rPr>
              <a:t>по вопросам поступления на целевое обучение</a:t>
            </a:r>
          </a:p>
        </p:txBody>
      </p:sp>
      <p:graphicFrame>
        <p:nvGraphicFramePr>
          <p:cNvPr id="12" name="Таблица 11"/>
          <p:cNvGraphicFramePr/>
          <p:nvPr>
            <p:extLst>
              <p:ext uri="{D42A27DB-BD31-4B8C-83A1-F6EECF244321}">
                <p14:modId xmlns:p14="http://schemas.microsoft.com/office/powerpoint/2010/main" val="2215197267"/>
              </p:ext>
            </p:extLst>
          </p:nvPr>
        </p:nvGraphicFramePr>
        <p:xfrm>
          <a:off x="827156" y="1978439"/>
          <a:ext cx="8316844" cy="535680"/>
        </p:xfrm>
        <a:graphic>
          <a:graphicData uri="http://schemas.openxmlformats.org/drawingml/2006/table">
            <a:tbl>
              <a:tblPr/>
              <a:tblGrid>
                <a:gridCol w="470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680">
                <a:tc>
                  <a:txBody>
                    <a:bodyPr/>
                    <a:lstStyle/>
                    <a:p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Единый контактный центр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latin typeface="Montserrat"/>
                        </a:rPr>
                        <a:t>Минобрнауки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 России для поступающих</a:t>
                      </a:r>
                    </a:p>
                  </a:txBody>
                  <a:tcPr marL="36000" marR="36000" anchor="ctr">
                    <a:lnL w="7200">
                      <a:solidFill>
                        <a:srgbClr val="2A6099"/>
                      </a:solidFill>
                      <a:prstDash val="dot"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Montserrat"/>
                        </a:rPr>
                        <a:t>—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8 (800) 100-20-17</a:t>
                      </a:r>
                    </a:p>
                  </a:txBody>
                  <a:tcPr marL="36000" marR="36000" anchor="ctr">
                    <a:lnL>
                      <a:noFill/>
                    </a:lnL>
                    <a:lnR w="7200">
                      <a:solidFill>
                        <a:srgbClr val="2A6099"/>
                      </a:solidFill>
                      <a:prstDash val="dot"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/>
          <p:nvPr>
            <p:extLst>
              <p:ext uri="{D42A27DB-BD31-4B8C-83A1-F6EECF244321}">
                <p14:modId xmlns:p14="http://schemas.microsoft.com/office/powerpoint/2010/main" val="1614637701"/>
              </p:ext>
            </p:extLst>
          </p:nvPr>
        </p:nvGraphicFramePr>
        <p:xfrm>
          <a:off x="827156" y="2772959"/>
          <a:ext cx="8316844" cy="535680"/>
        </p:xfrm>
        <a:graphic>
          <a:graphicData uri="http://schemas.openxmlformats.org/drawingml/2006/table">
            <a:tbl>
              <a:tblPr/>
              <a:tblGrid>
                <a:gridCol w="470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680">
                <a:tc>
                  <a:txBody>
                    <a:bodyPr/>
                    <a:lstStyle/>
                    <a:p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Горячая линия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latin typeface="Montserrat"/>
                        </a:rPr>
                        <a:t>Минобрнауки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России</a:t>
                      </a:r>
                      <a:b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</a:b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в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системе «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latin typeface="Montserrat"/>
                        </a:rPr>
                        <a:t>Интеробразование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»</a:t>
                      </a:r>
                    </a:p>
                  </a:txBody>
                  <a:tcPr marL="36000" marR="36000" anchor="ctr">
                    <a:lnL w="7200">
                      <a:solidFill>
                        <a:srgbClr val="2A6099"/>
                      </a:solidFill>
                      <a:prstDash val="dot"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Montserrat"/>
                        </a:rPr>
                        <a:t>—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8 (800) 301-44-55</a:t>
                      </a:r>
                    </a:p>
                  </a:txBody>
                  <a:tcPr marL="36000" marR="36000" anchor="ctr">
                    <a:lnL>
                      <a:noFill/>
                    </a:lnL>
                    <a:lnR w="7200">
                      <a:solidFill>
                        <a:srgbClr val="2A6099"/>
                      </a:solidFill>
                      <a:prstDash val="dot"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/>
          <p:nvPr>
            <p:extLst>
              <p:ext uri="{D42A27DB-BD31-4B8C-83A1-F6EECF244321}">
                <p14:modId xmlns:p14="http://schemas.microsoft.com/office/powerpoint/2010/main" val="948563477"/>
              </p:ext>
            </p:extLst>
          </p:nvPr>
        </p:nvGraphicFramePr>
        <p:xfrm>
          <a:off x="831836" y="3687359"/>
          <a:ext cx="8316844" cy="640080"/>
        </p:xfrm>
        <a:graphic>
          <a:graphicData uri="http://schemas.openxmlformats.org/drawingml/2006/table">
            <a:tbl>
              <a:tblPr/>
              <a:tblGrid>
                <a:gridCol w="470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680">
                <a:tc>
                  <a:txBody>
                    <a:bodyPr/>
                    <a:lstStyle/>
                    <a:p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Министерство труда и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развития</a:t>
                      </a:r>
                      <a:b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</a:b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кадрового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потенциала Камчатского края</a:t>
                      </a:r>
                    </a:p>
                  </a:txBody>
                  <a:tcPr marL="36000" marR="36000" anchor="ctr">
                    <a:lnL w="7200">
                      <a:solidFill>
                        <a:srgbClr val="2A6099"/>
                      </a:solidFill>
                      <a:prstDash val="dot"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Montserrat"/>
                        </a:rPr>
                        <a:t>—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8 (4152) 42-48-85</a:t>
                      </a:r>
                    </a:p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(доб. 3611, 3612)</a:t>
                      </a:r>
                    </a:p>
                  </a:txBody>
                  <a:tcPr marL="36000" marR="36000" anchor="ctr">
                    <a:lnL>
                      <a:noFill/>
                    </a:lnL>
                    <a:lnR w="7200">
                      <a:solidFill>
                        <a:srgbClr val="2A6099"/>
                      </a:solidFill>
                      <a:prstDash val="dot"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/>
          <p:nvPr>
            <p:extLst>
              <p:ext uri="{D42A27DB-BD31-4B8C-83A1-F6EECF244321}">
                <p14:modId xmlns:p14="http://schemas.microsoft.com/office/powerpoint/2010/main" val="255924786"/>
              </p:ext>
            </p:extLst>
          </p:nvPr>
        </p:nvGraphicFramePr>
        <p:xfrm>
          <a:off x="810236" y="4686359"/>
          <a:ext cx="8316844" cy="640080"/>
        </p:xfrm>
        <a:graphic>
          <a:graphicData uri="http://schemas.openxmlformats.org/drawingml/2006/table">
            <a:tbl>
              <a:tblPr/>
              <a:tblGrid>
                <a:gridCol w="470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3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680">
                <a:tc>
                  <a:txBody>
                    <a:bodyPr/>
                    <a:lstStyle/>
                    <a:p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Министерство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здравоохранения</a:t>
                      </a:r>
                      <a:b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</a:b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Montserrat"/>
                        </a:rPr>
                        <a:t>Камчатского 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Montserrat"/>
                        </a:rPr>
                        <a:t>края</a:t>
                      </a:r>
                    </a:p>
                  </a:txBody>
                  <a:tcPr marL="36000" marR="36000" anchor="ctr">
                    <a:lnL w="7200">
                      <a:solidFill>
                        <a:srgbClr val="2A6099"/>
                      </a:solidFill>
                      <a:prstDash val="dot"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Montserrat"/>
                        </a:rPr>
                        <a:t>—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8 (4152) 42-47-02</a:t>
                      </a:r>
                    </a:p>
                    <a:p>
                      <a:r>
                        <a:rPr lang="ru-RU" sz="1800" b="0" strike="noStrike" spc="-1" dirty="0">
                          <a:solidFill>
                            <a:srgbClr val="CC0000"/>
                          </a:solidFill>
                          <a:latin typeface="Montserrat"/>
                        </a:rPr>
                        <a:t>(доб. 291)</a:t>
                      </a:r>
                    </a:p>
                  </a:txBody>
                  <a:tcPr marL="36000" marR="36000" anchor="ctr">
                    <a:lnL>
                      <a:noFill/>
                    </a:lnL>
                    <a:lnR w="7200">
                      <a:solidFill>
                        <a:srgbClr val="2A6099"/>
                      </a:solidFill>
                      <a:prstDash val="dot"/>
                    </a:lnR>
                    <a:lnT w="7200">
                      <a:solidFill>
                        <a:srgbClr val="2A6099"/>
                      </a:solidFill>
                      <a:prstDash val="dot"/>
                    </a:lnT>
                    <a:lnB w="7200">
                      <a:solidFill>
                        <a:srgbClr val="2A6099"/>
                      </a:solidFill>
                      <a:prstDash val="dot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2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820</Words>
  <Application>Microsoft Office PowerPoint</Application>
  <DocSecurity>0</DocSecurity>
  <PresentationFormat>Экран (4:3)</PresentationFormat>
  <Paragraphs>161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DejaVu Sans</vt:lpstr>
      <vt:lpstr>Montserrat</vt:lpstr>
      <vt:lpstr>Montserrat Medium</vt:lpstr>
      <vt:lpstr>Symbol</vt:lpstr>
      <vt:lpstr>Times New Roman</vt:lpstr>
      <vt:lpstr>Wingdings</vt:lpstr>
      <vt:lpstr>XO Oriel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semivolosid;skuratovichas</dc:creator>
  <cp:keywords/>
  <dc:description/>
  <cp:lastModifiedBy>Кучеренко Елена Николаевна</cp:lastModifiedBy>
  <cp:revision>1307</cp:revision>
  <dcterms:created xsi:type="dcterms:W3CDTF">2017-01-12T04:18:47Z</dcterms:created>
  <dcterms:modified xsi:type="dcterms:W3CDTF">2024-06-18T22:48:00Z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13</vt:i4>
  </property>
</Properties>
</file>