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3" r:id="rId8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88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9A"/>
    <a:srgbClr val="67B7EA"/>
    <a:srgbClr val="F9F9FA"/>
    <a:srgbClr val="E759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>
              <a:solidFill>
                <a:schemeClr val="lt1"/>
              </a:solidFill>
            </a:ln>
          </a:left>
          <a:right>
            <a:ln w="12700">
              <a:solidFill>
                <a:schemeClr val="lt1"/>
              </a:solidFill>
            </a:ln>
          </a:right>
          <a:top>
            <a:ln w="12700">
              <a:solidFill>
                <a:schemeClr val="lt1"/>
              </a:solidFill>
            </a:ln>
          </a:top>
          <a:bottom>
            <a:ln w="12700">
              <a:solidFill>
                <a:schemeClr val="lt1"/>
              </a:solidFill>
            </a:ln>
          </a:bottom>
          <a:insideH>
            <a:ln w="12700">
              <a:solidFill>
                <a:schemeClr val="lt1"/>
              </a:solidFill>
            </a:ln>
          </a:insideH>
          <a:insideV>
            <a:ln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  <a:fill>
          <a:solidFill>
            <a:schemeClr val="accent1">
              <a:tint val="40000"/>
            </a:schemeClr>
          </a:solidFill>
        </a:fill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seCell>
      <a:tcStyle>
        <a:tcBdr/>
      </a:tcStyle>
    </a:seCell>
    <a:swCell>
      <a:tcStyle>
        <a:tcBdr/>
      </a:tcStyle>
    </a:swCell>
    <a:firstRow>
      <a:tcTxStyle b="on">
        <a:fontRef idx="minor">
          <a:prstClr val="black"/>
        </a:fontRef>
        <a:schemeClr val="lt1"/>
      </a:tcTxStyle>
      <a:tcStyle>
        <a:tcBdr>
          <a:bottom>
            <a:ln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  <a:neCell>
      <a:tcStyle>
        <a:tcBdr/>
      </a:tcStyle>
    </a:neCell>
    <a:nwCell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6" d="100"/>
          <a:sy n="116" d="100"/>
        </p:scale>
        <p:origin x="1386" y="102"/>
      </p:cViewPr>
      <p:guideLst>
        <p:guide pos="288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Blank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03D6D401-16FE-4463-8509-CE8B16C63E54}" type="slidenum">
              <a:rPr/>
              <a:t>‹#›</a:t>
            </a:fld>
            <a:endParaRPr/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verTx" preserve="1" userDrawn="1">
  <p:cSld name="Title,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C7B1DF01-3245-4890-B45C-40B3257D91CF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fourObj" preserve="1" userDrawn="1">
  <p:cSld name="Title, 4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193E9B10-1B2E-49BB-AA25-EDA278421DB3}" type="slidenum">
              <a:rPr/>
              <a:t>‹#›</a:t>
            </a:fld>
            <a:endParaRPr/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Title, 6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 bwMode="auto">
          <a:xfrm>
            <a:off x="323964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 bwMode="auto">
          <a:xfrm>
            <a:off x="6022080" y="160452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 bwMode="auto">
          <a:xfrm>
            <a:off x="323964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 bwMode="auto">
          <a:xfrm>
            <a:off x="6022080" y="3682080"/>
            <a:ext cx="26496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83000"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6F71521D-8E7E-4916-9B5E-C6E555209C78}" type="slidenum">
              <a:rPr/>
              <a:t>‹#›</a:t>
            </a:fld>
            <a:endParaRPr/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x" preserve="1" userDrawn="1">
  <p:cSld name="Title Slide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2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786011B-88F1-4D5F-80FD-9AF93D689B83}" type="slidenum">
              <a:rPr/>
              <a:t>‹#›</a:t>
            </a:fld>
            <a:endParaRPr/>
          </a:p>
        </p:txBody>
      </p:sp>
      <p:sp>
        <p:nvSpPr>
          <p:cNvPr id="3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Title,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07F07A2-38E8-4C69-BBCB-3875869ECC2A}" type="slidenum">
              <a:rPr/>
              <a:t>‹#›</a:t>
            </a:fld>
            <a:endParaRPr/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Title,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7FD4D4D4-A7CB-4611-A48E-B2013854D268}" type="slidenum">
              <a:rPr/>
              <a:t>‹#›</a:t>
            </a:fld>
            <a:endParaRPr/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Title Only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07FEF77-AE31-4A6E-AFCC-CB4A5EA2AAA5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Only" preserve="1" userDrawn="1">
  <p:cSld name="Centered Tex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 bwMode="auto">
          <a:xfrm>
            <a:off x="457200" y="273600"/>
            <a:ext cx="8229240" cy="5307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03631876-D455-4BD8-89A6-4D7184A8E36F}" type="slidenum">
              <a:rPr/>
              <a:t>‹#›</a:t>
            </a:fld>
            <a:endParaRPr/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AndObj" preserve="1" userDrawn="1">
  <p:cSld name="Title, 2 Content and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23B6801D-7BA4-429F-AC71-C47DC785D86B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AndTwoObj" preserve="1" userDrawn="1">
  <p:cSld name="Title Content and 2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 bwMode="auto">
          <a:xfrm>
            <a:off x="4674240" y="368208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11E344C1-1738-47E1-A369-FF56766269D8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OverTx" preserve="1" userDrawn="1">
  <p:cSld name="Title, 2 Content over Content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 bwMode="auto">
          <a:xfrm>
            <a:off x="457200" y="221040"/>
            <a:ext cx="8229240" cy="1250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endParaRPr lang="ru-RU" sz="4400" b="0" strike="noStrike" spc="-1">
              <a:latin typeface="XO Orie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 bwMode="auto">
          <a:xfrm>
            <a:off x="45720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 bwMode="auto">
          <a:xfrm>
            <a:off x="4674240" y="1604520"/>
            <a:ext cx="401580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 bwMode="auto">
          <a:xfrm>
            <a:off x="457200" y="3682080"/>
            <a:ext cx="8229240" cy="18968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>
              <a:defRPr/>
            </a:pPr>
            <a:endParaRPr lang="ru-RU" sz="3200" b="0" strike="noStrike" spc="-1">
              <a:latin typeface="XO Orie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 bwMode="auto"/>
        <p:txBody>
          <a:bodyPr/>
          <a:lstStyle/>
          <a:p>
            <a:pPr>
              <a:defRPr/>
            </a:pPr>
            <a:r>
              <a:rPr/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 bwMode="auto"/>
        <p:txBody>
          <a:bodyPr/>
          <a:lstStyle/>
          <a:p>
            <a:pPr>
              <a:defRPr/>
            </a:pPr>
            <a:fld id="{A5B9F3E1-5A0C-4373-8CE3-ABFD8D22EF95}" type="slidenum">
              <a:rPr/>
              <a:t>‹#›</a:t>
            </a:fld>
            <a:endParaRPr/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 bwMode="auto"/>
        <p:txBody>
          <a:bodyPr/>
          <a:lstStyle/>
          <a:p>
            <a:pPr>
              <a:defRPr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 idx="1"/>
          </p:nvPr>
        </p:nvSpPr>
        <p:spPr bwMode="auto">
          <a:xfrm>
            <a:off x="3029040" y="6356520"/>
            <a:ext cx="3080160" cy="358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ctr">
              <a:lnSpc>
                <a:spcPct val="100000"/>
              </a:lnSpc>
              <a:buNone/>
              <a:defRPr lang="ru-RU" sz="1400" b="0" strike="noStrike" spc="-1">
                <a:latin typeface="Times New Roman"/>
              </a:defRPr>
            </a:lvl1pPr>
          </a:lstStyle>
          <a:p>
            <a:pPr algn="ctr">
              <a:lnSpc>
                <a:spcPct val="100000"/>
              </a:lnSpc>
              <a:buNone/>
              <a:defRPr/>
            </a:pPr>
            <a:r>
              <a:rPr lang="ru-RU" sz="1400" b="0" strike="noStrike" spc="-1">
                <a:latin typeface="Times New Roman"/>
              </a:rPr>
              <a:t>&lt;нижний колонтитул&gt;</a:t>
            </a:r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ldNum" idx="2"/>
          </p:nvPr>
        </p:nvSpPr>
        <p:spPr bwMode="auto">
          <a:xfrm>
            <a:off x="6458039" y="6356520"/>
            <a:ext cx="2051280" cy="358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 algn="r">
              <a:lnSpc>
                <a:spcPct val="100000"/>
              </a:lnSpc>
              <a:buNone/>
              <a:defRPr lang="ru-RU" sz="1200" b="0" strike="noStrike" spc="-1">
                <a:solidFill>
                  <a:srgbClr val="8B8B8B"/>
                </a:solidFill>
                <a:latin typeface="Calibri"/>
              </a:defRPr>
            </a:lvl1pPr>
          </a:lstStyle>
          <a:p>
            <a:pPr algn="r">
              <a:lnSpc>
                <a:spcPct val="100000"/>
              </a:lnSpc>
              <a:buNone/>
              <a:defRPr/>
            </a:pPr>
            <a:fld id="{F9F52718-21C7-4C9D-BF21-87F98E8FA0B1}" type="slidenum">
              <a:rPr lang="ru-RU" sz="1200" b="0" strike="noStrike" spc="-1">
                <a:solidFill>
                  <a:srgbClr val="8B8B8B"/>
                </a:solidFill>
                <a:latin typeface="Calibri"/>
              </a:rPr>
              <a:t>‹#›</a:t>
            </a:fld>
            <a:endParaRPr lang="ru-RU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3"/>
          </p:nvPr>
        </p:nvSpPr>
        <p:spPr bwMode="auto">
          <a:xfrm>
            <a:off x="628560" y="6356520"/>
            <a:ext cx="2051280" cy="35892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ctr">
            <a:noAutofit/>
          </a:bodyPr>
          <a:lstStyle>
            <a:lvl1pPr>
              <a:defRPr lang="ru-RU" sz="1400" b="0" strike="noStrike" spc="-1">
                <a:latin typeface="Times New Roman"/>
              </a:defRPr>
            </a:lvl1pPr>
          </a:lstStyle>
          <a:p>
            <a:pPr>
              <a:defRPr/>
            </a:pPr>
            <a:r>
              <a:rPr lang="ru-RU" sz="1400" b="0" strike="noStrike" spc="-1">
                <a:latin typeface="Times New Roman"/>
              </a:rPr>
              <a:t>&lt;дата/время&gt;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 bwMode="auto">
          <a:xfrm>
            <a:off x="457200" y="273600"/>
            <a:ext cx="8229240" cy="11448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  <a:defRPr/>
            </a:pPr>
            <a:r>
              <a:rPr lang="ru-RU" sz="4400" b="0" strike="noStrike" spc="-1">
                <a:latin typeface="XO Oriel"/>
              </a:rPr>
              <a:t>Для правки текста заглавия щёлкните мышью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 bwMode="auto">
          <a:xfrm>
            <a:off x="457200" y="1604520"/>
            <a:ext cx="82292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3200" b="0" strike="noStrike" spc="-1">
                <a:latin typeface="XO Oriel"/>
              </a:rPr>
              <a:t>Для правки структуры щёлкните мышью</a:t>
            </a:r>
            <a:endParaRPr/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800" b="0" strike="noStrike" spc="-1">
                <a:latin typeface="XO Oriel"/>
              </a:rPr>
              <a:t>Второй уровень структуры</a:t>
            </a:r>
            <a:endParaRPr/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400" b="0" strike="noStrike" spc="-1">
                <a:latin typeface="XO Oriel"/>
              </a:rPr>
              <a:t>Третий уровень структуры</a:t>
            </a:r>
            <a:endParaRPr/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/>
              <a:buChar char=""/>
              <a:defRPr/>
            </a:pPr>
            <a:r>
              <a:rPr lang="ru-RU" sz="2000" b="0" strike="noStrike" spc="-1">
                <a:latin typeface="XO Oriel"/>
              </a:rPr>
              <a:t>Четвёртый уровень структуры</a:t>
            </a:r>
            <a:endParaRPr/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XO Oriel"/>
              </a:rPr>
              <a:t>Пятый уровень структуры</a:t>
            </a:r>
            <a:endParaRPr/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XO Oriel"/>
              </a:rPr>
              <a:t>Шестой уровень структуры</a:t>
            </a:r>
            <a:endParaRPr/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/>
              <a:buChar char=""/>
              <a:defRPr/>
            </a:pPr>
            <a:r>
              <a:rPr lang="ru-RU" sz="2000" b="0" strike="noStrike" spc="-1">
                <a:latin typeface="XO Oriel"/>
              </a:rPr>
              <a:t>Седьмой уровень структуры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>
        <a:lnSpc>
          <a:spcPct val="90000"/>
        </a:lnSpc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>
        <a:lnSpc>
          <a:spcPct val="90000"/>
        </a:lnSpc>
        <a:spcBef>
          <a:spcPts val="1000"/>
        </a:spcBef>
        <a:buFont typeface="Arial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88" name="Прямоугольник 2"/>
          <p:cNvSpPr/>
          <p:nvPr/>
        </p:nvSpPr>
        <p:spPr bwMode="auto">
          <a:xfrm>
            <a:off x="0" y="2776362"/>
            <a:ext cx="9137880" cy="68462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68760" tIns="34200" rIns="68760" bIns="342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000" spc="-150" dirty="0">
                <a:solidFill>
                  <a:srgbClr val="01489A"/>
                </a:solidFill>
                <a:latin typeface="Montserrat Medium"/>
              </a:rPr>
              <a:t>О приеме в ВУЗ на целевое </a:t>
            </a:r>
            <a:r>
              <a:rPr lang="ru-RU" sz="2000" spc="-150" dirty="0" smtClean="0">
                <a:solidFill>
                  <a:srgbClr val="01489A"/>
                </a:solidFill>
                <a:latin typeface="Montserrat Medium"/>
              </a:rPr>
              <a:t>обучение</a:t>
            </a:r>
          </a:p>
          <a:p>
            <a:pPr algn="ctr">
              <a:lnSpc>
                <a:spcPct val="100000"/>
              </a:lnSpc>
              <a:buNone/>
              <a:defRPr/>
            </a:pPr>
            <a:r>
              <a:rPr lang="ru-RU" sz="2000" spc="-150" dirty="0" smtClean="0">
                <a:solidFill>
                  <a:srgbClr val="01489A"/>
                </a:solidFill>
                <a:latin typeface="Montserrat Medium"/>
              </a:rPr>
              <a:t>по </a:t>
            </a:r>
            <a:r>
              <a:rPr lang="ru-RU" sz="2000" spc="-150" dirty="0">
                <a:solidFill>
                  <a:srgbClr val="01489A"/>
                </a:solidFill>
                <a:latin typeface="Montserrat Medium"/>
              </a:rPr>
              <a:t>образовательным программам высшего образования</a:t>
            </a:r>
            <a:endParaRPr lang="ru-RU" sz="2000" b="0" strike="noStrike" spc="-1" dirty="0">
              <a:latin typeface="Montserrat Medium"/>
            </a:endParaRPr>
          </a:p>
        </p:txBody>
      </p:sp>
      <p:sp>
        <p:nvSpPr>
          <p:cNvPr id="89" name="TextBox 11"/>
          <p:cNvSpPr/>
          <p:nvPr/>
        </p:nvSpPr>
        <p:spPr bwMode="auto">
          <a:xfrm>
            <a:off x="3797640" y="4152600"/>
            <a:ext cx="1366286" cy="306323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400" b="0" strike="noStrike" spc="-1" dirty="0">
                <a:solidFill>
                  <a:srgbClr val="01489A"/>
                </a:solidFill>
                <a:latin typeface="Montserrat"/>
                <a:ea typeface="DejaVu Sans"/>
              </a:rPr>
              <a:t>Докладчик:</a:t>
            </a:r>
            <a:endParaRPr lang="ru-RU" sz="1400" b="0" strike="noStrike" spc="-1" dirty="0">
              <a:latin typeface="Montserrat"/>
            </a:endParaRPr>
          </a:p>
        </p:txBody>
      </p:sp>
      <p:sp>
        <p:nvSpPr>
          <p:cNvPr id="90" name="TextBox 20"/>
          <p:cNvSpPr/>
          <p:nvPr/>
        </p:nvSpPr>
        <p:spPr bwMode="auto">
          <a:xfrm>
            <a:off x="5073120" y="4152600"/>
            <a:ext cx="4064760" cy="952653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squar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1400" b="0" strike="noStrike" spc="-1" dirty="0" smtClean="0">
                <a:solidFill>
                  <a:srgbClr val="01489A"/>
                </a:solidFill>
                <a:latin typeface="Montserrat"/>
                <a:ea typeface="DejaVu Sans"/>
              </a:rPr>
              <a:t>Кучеренко Елена Николаевна,</a:t>
            </a:r>
            <a:endParaRPr lang="ru-RU" sz="1400" b="0" strike="noStrike" spc="-1" dirty="0">
              <a:latin typeface="Montserrat"/>
            </a:endParaRPr>
          </a:p>
          <a:p>
            <a:pPr>
              <a:lnSpc>
                <a:spcPct val="100000"/>
              </a:lnSpc>
              <a:buNone/>
              <a:defRPr/>
            </a:pPr>
            <a:r>
              <a:rPr lang="ru-RU" sz="1400" spc="-1" dirty="0">
                <a:solidFill>
                  <a:srgbClr val="01489A"/>
                </a:solidFill>
                <a:latin typeface="Montserrat"/>
                <a:ea typeface="DejaVu Sans"/>
              </a:rPr>
              <a:t>з</a:t>
            </a:r>
            <a:r>
              <a:rPr lang="ru-RU" sz="1400" spc="-1" dirty="0" smtClean="0">
                <a:solidFill>
                  <a:srgbClr val="01489A"/>
                </a:solidFill>
                <a:latin typeface="Montserrat"/>
                <a:ea typeface="DejaVu Sans"/>
              </a:rPr>
              <a:t>аместитель м</a:t>
            </a:r>
            <a:r>
              <a:rPr lang="ru-RU" sz="1400" b="0" strike="noStrike" spc="-1" dirty="0" smtClean="0">
                <a:solidFill>
                  <a:srgbClr val="01489A"/>
                </a:solidFill>
                <a:latin typeface="Montserrat"/>
                <a:ea typeface="DejaVu Sans"/>
              </a:rPr>
              <a:t>инистра труда</a:t>
            </a:r>
            <a:br>
              <a:rPr lang="ru-RU" sz="1400" b="0" strike="noStrike" spc="-1" dirty="0" smtClean="0">
                <a:solidFill>
                  <a:srgbClr val="01489A"/>
                </a:solidFill>
                <a:latin typeface="Montserrat"/>
                <a:ea typeface="DejaVu Sans"/>
              </a:rPr>
            </a:br>
            <a:r>
              <a:rPr lang="ru-RU" sz="1400" b="0" strike="noStrike" spc="-1" dirty="0" smtClean="0">
                <a:solidFill>
                  <a:srgbClr val="01489A"/>
                </a:solidFill>
                <a:latin typeface="Montserrat"/>
                <a:ea typeface="DejaVu Sans"/>
              </a:rPr>
              <a:t>и развития кадрового </a:t>
            </a:r>
            <a:r>
              <a:rPr lang="ru-RU" sz="1400" b="0" strike="noStrike" spc="-1" dirty="0">
                <a:solidFill>
                  <a:srgbClr val="01489A"/>
                </a:solidFill>
                <a:latin typeface="Montserrat"/>
                <a:ea typeface="DejaVu Sans"/>
              </a:rPr>
              <a:t>потенциала</a:t>
            </a:r>
            <a:br>
              <a:rPr lang="ru-RU" sz="1400" b="0" strike="noStrike" spc="-1" dirty="0">
                <a:solidFill>
                  <a:srgbClr val="01489A"/>
                </a:solidFill>
                <a:latin typeface="Montserrat"/>
                <a:ea typeface="DejaVu Sans"/>
              </a:rPr>
            </a:br>
            <a:r>
              <a:rPr lang="ru-RU" sz="1400" b="0" strike="noStrike" spc="-1" dirty="0">
                <a:solidFill>
                  <a:srgbClr val="01489A"/>
                </a:solidFill>
                <a:latin typeface="Montserrat"/>
                <a:ea typeface="DejaVu Sans"/>
              </a:rPr>
              <a:t>Камчатского края</a:t>
            </a:r>
            <a:endParaRPr lang="ru-RU" sz="1400" b="0" strike="noStrike" spc="-1" dirty="0">
              <a:latin typeface="Montserrat"/>
            </a:endParaRPr>
          </a:p>
        </p:txBody>
      </p:sp>
      <p:pic>
        <p:nvPicPr>
          <p:cNvPr id="91" name="Рисунок 3"/>
          <p:cNvPicPr/>
          <p:nvPr/>
        </p:nvPicPr>
        <p:blipFill>
          <a:blip r:embed="rId3">
            <a:alphaModFix amt="90000"/>
          </a:blip>
          <a:stretch/>
        </p:blipFill>
        <p:spPr bwMode="auto">
          <a:xfrm>
            <a:off x="0" y="4152600"/>
            <a:ext cx="3288960" cy="2359440"/>
          </a:xfrm>
          <a:prstGeom prst="rect">
            <a:avLst/>
          </a:prstGeom>
          <a:ln w="0"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61032" y="6395400"/>
            <a:ext cx="365975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6175008" y="319931"/>
            <a:ext cx="2464137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Конкурсный отбор</a:t>
            </a:r>
            <a:endParaRPr lang="ru-RU" sz="1700" b="1" dirty="0">
              <a:ln w="0"/>
              <a:solidFill>
                <a:srgbClr val="01489A"/>
              </a:solidFill>
              <a:latin typeface="Montserrat Medium"/>
              <a:cs typeface="Times New Roman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4856" y="673874"/>
            <a:ext cx="1159292" cy="338554"/>
          </a:xfrm>
          <a:prstGeom prst="rect">
            <a:avLst/>
          </a:prstGeom>
          <a:solidFill>
            <a:srgbClr val="00489A"/>
          </a:solidFill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Montserrat Medium" panose="00000600000000000000" pitchFamily="50" charset="-52"/>
              </a:rPr>
              <a:t>Пример:</a:t>
            </a:r>
            <a:endParaRPr lang="ru-RU" sz="1600" b="1" dirty="0">
              <a:solidFill>
                <a:schemeClr val="bg1"/>
              </a:solidFill>
              <a:latin typeface="Montserrat Medium" panose="00000600000000000000" pitchFamily="50" charset="-5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04856" y="1157277"/>
            <a:ext cx="8134289" cy="914400"/>
          </a:xfrm>
          <a:prstGeom prst="rect">
            <a:avLst/>
          </a:prstGeom>
          <a:solidFill>
            <a:srgbClr val="67B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Направление</a:t>
            </a:r>
            <a:r>
              <a:rPr lang="en-US" sz="16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 </a:t>
            </a:r>
            <a:r>
              <a:rPr lang="ru-RU" sz="16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подготовки «Судовождение», очная форма обучения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Целевая квота </a:t>
            </a:r>
            <a:r>
              <a:rPr lang="ru-RU" sz="1600" b="1" dirty="0" smtClean="0">
                <a:solidFill>
                  <a:schemeClr val="tx1"/>
                </a:solidFill>
                <a:latin typeface="Montserrat Medium" panose="00000600000000000000" pitchFamily="50" charset="-52"/>
              </a:rPr>
              <a:t>6 мест</a:t>
            </a:r>
          </a:p>
          <a:p>
            <a:pPr algn="ctr"/>
            <a:r>
              <a:rPr lang="ru-RU" sz="16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В конкурсный список включены абитуриенты </a:t>
            </a:r>
            <a:r>
              <a:rPr lang="ru-RU" sz="1600" b="1" u="sng" dirty="0" smtClean="0">
                <a:solidFill>
                  <a:schemeClr val="tx1"/>
                </a:solidFill>
                <a:latin typeface="Montserrat Medium" panose="00000600000000000000" pitchFamily="50" charset="-52"/>
              </a:rPr>
              <a:t>по 3-м предложениям</a:t>
            </a:r>
            <a:endParaRPr lang="ru-RU" sz="1600" b="1" u="sng" dirty="0">
              <a:solidFill>
                <a:schemeClr val="tx1"/>
              </a:solidFill>
              <a:latin typeface="Montserrat Medium" panose="00000600000000000000" pitchFamily="50" charset="-52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504856" y="4697893"/>
            <a:ext cx="2547360" cy="1170764"/>
          </a:xfrm>
          <a:prstGeom prst="rect">
            <a:avLst/>
          </a:prstGeom>
          <a:noFill/>
          <a:ln>
            <a:solidFill>
              <a:srgbClr val="00489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rgbClr val="00489A"/>
                </a:solidFill>
                <a:latin typeface="Montserrat Medium" panose="00000600000000000000" pitchFamily="50" charset="-52"/>
              </a:rPr>
              <a:t>Число абитуриентов</a:t>
            </a:r>
          </a:p>
          <a:p>
            <a:pPr algn="ctr"/>
            <a:r>
              <a:rPr lang="ru-RU" sz="1400" b="1" dirty="0" smtClean="0">
                <a:solidFill>
                  <a:srgbClr val="00489A"/>
                </a:solidFill>
                <a:latin typeface="Montserrat Medium" panose="00000600000000000000" pitchFamily="50" charset="-52"/>
              </a:rPr>
              <a:t>в конкурсном отборе: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Montserrat" panose="00000500000000000000" pitchFamily="2" charset="-52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о 1 предложению – </a:t>
            </a:r>
            <a:r>
              <a:rPr lang="ru-RU" sz="1400" b="1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4</a:t>
            </a:r>
          </a:p>
          <a:p>
            <a:pPr algn="ctr"/>
            <a:r>
              <a:rPr lang="ru-RU" sz="1400" dirty="0">
                <a:solidFill>
                  <a:schemeClr val="tx1"/>
                </a:solidFill>
                <a:latin typeface="Montserrat" panose="00000500000000000000" pitchFamily="2" charset="-52"/>
              </a:rPr>
              <a:t>п</a:t>
            </a:r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о 2 предложению – </a:t>
            </a:r>
            <a:r>
              <a:rPr lang="ru-RU" sz="1400" b="1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2</a:t>
            </a:r>
          </a:p>
          <a:p>
            <a:pPr algn="ctr"/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по 3 предложению –</a:t>
            </a:r>
            <a:r>
              <a:rPr lang="ru-RU" sz="1400" b="1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 3</a:t>
            </a:r>
            <a:endParaRPr lang="ru-RU" sz="1400" b="1" dirty="0">
              <a:solidFill>
                <a:schemeClr val="tx1"/>
              </a:solidFill>
              <a:latin typeface="Montserrat" panose="00000500000000000000" pitchFamily="2" charset="-52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9823014"/>
              </p:ext>
            </p:extLst>
          </p:nvPr>
        </p:nvGraphicFramePr>
        <p:xfrm>
          <a:off x="3443715" y="2393937"/>
          <a:ext cx="5195430" cy="3474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954">
                  <a:extLst>
                    <a:ext uri="{9D8B030D-6E8A-4147-A177-3AD203B41FA5}">
                      <a16:colId xmlns:a16="http://schemas.microsoft.com/office/drawing/2014/main" val="3011310367"/>
                    </a:ext>
                  </a:extLst>
                </a:gridCol>
                <a:gridCol w="1394234">
                  <a:extLst>
                    <a:ext uri="{9D8B030D-6E8A-4147-A177-3AD203B41FA5}">
                      <a16:colId xmlns:a16="http://schemas.microsoft.com/office/drawing/2014/main" val="14981878"/>
                    </a:ext>
                  </a:extLst>
                </a:gridCol>
                <a:gridCol w="1946495">
                  <a:extLst>
                    <a:ext uri="{9D8B030D-6E8A-4147-A177-3AD203B41FA5}">
                      <a16:colId xmlns:a16="http://schemas.microsoft.com/office/drawing/2014/main" val="935947487"/>
                    </a:ext>
                  </a:extLst>
                </a:gridCol>
                <a:gridCol w="1459747">
                  <a:extLst>
                    <a:ext uri="{9D8B030D-6E8A-4147-A177-3AD203B41FA5}">
                      <a16:colId xmlns:a16="http://schemas.microsoft.com/office/drawing/2014/main" val="779921866"/>
                    </a:ext>
                  </a:extLst>
                </a:gridCol>
              </a:tblGrid>
              <a:tr h="321110">
                <a:tc>
                  <a:txBody>
                    <a:bodyPr/>
                    <a:lstStyle/>
                    <a:p>
                      <a:pPr algn="ctr"/>
                      <a:endParaRPr lang="ru-RU" sz="14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Абитуриент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Предложение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bg1"/>
                          </a:solidFill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Сумма конкурсных баллов</a:t>
                      </a:r>
                      <a:endParaRPr lang="ru-RU" sz="14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855553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1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Иванов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Предложение-1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295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492705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Петров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Предложение-1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290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1855685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3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Васильев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Предложение-2</a:t>
                      </a: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287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4910580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4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Григорьев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Предложение-1</a:t>
                      </a: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285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902018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5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Борисов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Предложение-3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280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0864449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6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Зайцев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Предложение-3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272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54880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7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Белкин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Предложение-3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270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9125648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8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Котов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Предложение-2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260</a:t>
                      </a:r>
                      <a:endParaRPr lang="ru-RU" sz="140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2737690"/>
                  </a:ext>
                </a:extLst>
              </a:tr>
              <a:tr h="227453"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9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Усов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Предложение-1</a:t>
                      </a: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strike="sngStrike" dirty="0" smtClean="0">
                          <a:latin typeface="Montserrat" panose="00000500000000000000" pitchFamily="2" charset="-52"/>
                        </a:rPr>
                        <a:t>250</a:t>
                      </a:r>
                      <a:endParaRPr lang="ru-RU" sz="1400" strike="sngStrike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332353"/>
                  </a:ext>
                </a:extLst>
              </a:tr>
            </a:tbl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012770"/>
              </p:ext>
            </p:extLst>
          </p:nvPr>
        </p:nvGraphicFramePr>
        <p:xfrm>
          <a:off x="504856" y="2393937"/>
          <a:ext cx="2781552" cy="18950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4190">
                  <a:extLst>
                    <a:ext uri="{9D8B030D-6E8A-4147-A177-3AD203B41FA5}">
                      <a16:colId xmlns:a16="http://schemas.microsoft.com/office/drawing/2014/main" val="4005063549"/>
                    </a:ext>
                  </a:extLst>
                </a:gridCol>
                <a:gridCol w="1077362">
                  <a:extLst>
                    <a:ext uri="{9D8B030D-6E8A-4147-A177-3AD203B41FA5}">
                      <a16:colId xmlns:a16="http://schemas.microsoft.com/office/drawing/2014/main" val="3202592474"/>
                    </a:ext>
                  </a:extLst>
                </a:gridCol>
              </a:tblGrid>
              <a:tr h="49934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</a:rPr>
                        <a:t>Требуемое количество договоров заказчикам:</a:t>
                      </a:r>
                    </a:p>
                  </a:txBody>
                  <a:tcPr marL="0" marR="36000"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</a:rPr>
                        <a:t>Заключено договоров:</a:t>
                      </a:r>
                    </a:p>
                  </a:txBody>
                  <a:tcPr marL="36000" marR="36000"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6525831"/>
                  </a:ext>
                </a:extLst>
              </a:tr>
              <a:tr h="357377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1 предложение – </a:t>
                      </a:r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489A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489A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792862"/>
                  </a:ext>
                </a:extLst>
              </a:tr>
              <a:tr h="357377">
                <a:tc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2 предложение – </a:t>
                      </a:r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5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489A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2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489A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11527128"/>
                  </a:ext>
                </a:extLst>
              </a:tr>
              <a:tr h="357377">
                <a:tc>
                  <a:txBody>
                    <a:bodyPr/>
                    <a:lstStyle/>
                    <a:p>
                      <a:pPr marL="0" algn="r" defTabSz="914400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Montserrat" panose="00000500000000000000" pitchFamily="2" charset="-52"/>
                        </a:rPr>
                        <a:t>3 предложение – </a:t>
                      </a:r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400" b="1" i="0" u="none" strike="noStrike" kern="0" cap="none" spc="0" normalizeH="0" baseline="0" dirty="0" smtClean="0">
                          <a:ln>
                            <a:noFill/>
                          </a:ln>
                          <a:solidFill>
                            <a:srgbClr val="00489A"/>
                          </a:solidFill>
                          <a:effectLst/>
                          <a:uLnTx/>
                          <a:uFillTx/>
                          <a:latin typeface="Montserrat Medium" panose="00000600000000000000" pitchFamily="50" charset="-52"/>
                          <a:ea typeface="+mn-ea"/>
                          <a:cs typeface="+mn-cs"/>
                        </a:rPr>
                        <a:t>1</a:t>
                      </a:r>
                      <a:endParaRPr kumimoji="0" lang="ru-RU" sz="1400" b="1" i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489A"/>
                        </a:solidFill>
                        <a:effectLst/>
                        <a:uLnTx/>
                        <a:uFillTx/>
                        <a:latin typeface="Montserrat Medium" panose="00000600000000000000" pitchFamily="50" charset="-52"/>
                        <a:ea typeface="+mn-ea"/>
                        <a:cs typeface="+mn-cs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6883485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61032" y="6395400"/>
            <a:ext cx="365975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3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0" y="319931"/>
            <a:ext cx="8761032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Целевое обучение в СПО</a:t>
            </a:r>
            <a:endParaRPr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172899"/>
              </p:ext>
            </p:extLst>
          </p:nvPr>
        </p:nvGraphicFramePr>
        <p:xfrm>
          <a:off x="380247" y="703261"/>
          <a:ext cx="8383507" cy="58333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40315">
                  <a:extLst>
                    <a:ext uri="{9D8B030D-6E8A-4147-A177-3AD203B41FA5}">
                      <a16:colId xmlns:a16="http://schemas.microsoft.com/office/drawing/2014/main" val="1992974483"/>
                    </a:ext>
                  </a:extLst>
                </a:gridCol>
                <a:gridCol w="1176951">
                  <a:extLst>
                    <a:ext uri="{9D8B030D-6E8A-4147-A177-3AD203B41FA5}">
                      <a16:colId xmlns:a16="http://schemas.microsoft.com/office/drawing/2014/main" val="1444130578"/>
                    </a:ext>
                  </a:extLst>
                </a:gridCol>
                <a:gridCol w="3766241">
                  <a:extLst>
                    <a:ext uri="{9D8B030D-6E8A-4147-A177-3AD203B41FA5}">
                      <a16:colId xmlns:a16="http://schemas.microsoft.com/office/drawing/2014/main" val="3245497791"/>
                    </a:ext>
                  </a:extLst>
                </a:gridCol>
              </a:tblGrid>
              <a:tr h="47622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Montserrat Medium" panose="00000600000000000000" pitchFamily="50" charset="-52"/>
                        </a:rPr>
                        <a:t>Наименование</a:t>
                      </a:r>
                      <a:r>
                        <a:rPr lang="ru-RU" sz="1100" baseline="0" dirty="0" smtClean="0">
                          <a:latin typeface="Montserrat Medium" panose="00000600000000000000" pitchFamily="50" charset="-52"/>
                        </a:rPr>
                        <a:t> образовательного учреждения</a:t>
                      </a:r>
                      <a:endParaRPr lang="ru-RU" sz="1100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latin typeface="Montserrat Medium" panose="00000600000000000000" pitchFamily="50" charset="-52"/>
                        </a:rPr>
                        <a:t>Количество договоров</a:t>
                      </a: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Montserrat Medium" panose="00000600000000000000" pitchFamily="50" charset="-52"/>
                        </a:rPr>
                        <a:t>Направления</a:t>
                      </a:r>
                      <a:r>
                        <a:rPr lang="ru-RU" sz="1100" baseline="0" dirty="0" smtClean="0">
                          <a:latin typeface="Montserrat Medium" panose="00000600000000000000" pitchFamily="50" charset="-52"/>
                        </a:rPr>
                        <a:t> подготовки</a:t>
                      </a:r>
                      <a:endParaRPr lang="ru-RU" sz="1100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0593382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ПЕДАГОГИЧЕСКИЙ КОЛЛЕДЖ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35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Дошкольное образование, физическая культура, библиотековедение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7762898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МЕДИЦИНСКИЙ КОЛЛЕДЖ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15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Сестринское дело,</a:t>
                      </a:r>
                    </a:p>
                    <a:p>
                      <a:r>
                        <a:rPr lang="ru-RU" sz="1050" baseline="0" dirty="0" smtClean="0">
                          <a:latin typeface="Montserrat" panose="00000500000000000000" pitchFamily="2" charset="-52"/>
                        </a:rPr>
                        <a:t>л</a:t>
                      </a:r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ечебное дело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35800899"/>
                  </a:ext>
                </a:extLst>
              </a:tr>
              <a:tr h="1352140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МОРСКОЙ ЭНЕРГЕТИЧЕСКИЙ ТЕХНИКУМ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9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Эксплуатация судового электрооборудования и средств автоматики,</a:t>
                      </a:r>
                      <a:endParaRPr lang="ru-RU" sz="1050" baseline="0" dirty="0" smtClean="0">
                        <a:latin typeface="Montserrat" panose="00000500000000000000" pitchFamily="2" charset="-52"/>
                      </a:endParaRPr>
                    </a:p>
                    <a:p>
                      <a:r>
                        <a:rPr lang="ru-RU" sz="1050" baseline="0" dirty="0" smtClean="0">
                          <a:latin typeface="Montserrat" panose="00000500000000000000" pitchFamily="2" charset="-52"/>
                        </a:rPr>
                        <a:t>м</a:t>
                      </a:r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онтаж, техническая эксплуатация и ремонт холодильно-компрессорных и </a:t>
                      </a:r>
                      <a:r>
                        <a:rPr lang="ru-RU" sz="1050" dirty="0" err="1" smtClean="0">
                          <a:latin typeface="Montserrat" panose="00000500000000000000" pitchFamily="2" charset="-52"/>
                        </a:rPr>
                        <a:t>теплонасосных</a:t>
                      </a:r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 машин и установок ,</a:t>
                      </a:r>
                    </a:p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эксплуатация судовых энергетических установок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52929703"/>
                  </a:ext>
                </a:extLst>
              </a:tr>
              <a:tr h="816386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ПОЛИТЕХНИЧЕСКИЙ ТЕХНИКУМ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6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Машинист дорожных и строительных машин,</a:t>
                      </a:r>
                    </a:p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сварщик (ручной и частично механизированной сварки (наплавки)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180418846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КОЛЛЕДЖ ИСКУССТВ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5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Музыкальное образование,</a:t>
                      </a:r>
                    </a:p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инструментальное исполнительство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1155061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КОЛЛЕДЖ ТЕХНОЛОГИИ И СЕРВИСА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2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Повар,</a:t>
                      </a:r>
                    </a:p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кондитер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69420248"/>
                  </a:ext>
                </a:extLst>
              </a:tr>
              <a:tr h="533479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КАМЧАТСКИЙ ИНДУСТРИАЛЬНЫЙ ТЕХНИКУМ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latin typeface="Montserrat Medium" panose="00000600000000000000" pitchFamily="50" charset="-52"/>
                        </a:rPr>
                        <a:t>1</a:t>
                      </a:r>
                      <a:endParaRPr lang="ru-RU" sz="1200" b="1" dirty="0"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Montserrat" panose="00000500000000000000" pitchFamily="2" charset="-52"/>
                        </a:rPr>
                        <a:t>Электрические станции, сети и системы</a:t>
                      </a:r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38141461"/>
                  </a:ext>
                </a:extLst>
              </a:tr>
              <a:tr h="521194">
                <a:tc>
                  <a:txBody>
                    <a:bodyPr/>
                    <a:lstStyle/>
                    <a:p>
                      <a:pPr algn="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Montserrat Medium" panose="00000600000000000000" pitchFamily="50" charset="-52"/>
                        </a:rPr>
                        <a:t>ИТОГО: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dirty="0" smtClean="0">
                          <a:solidFill>
                            <a:schemeClr val="bg1"/>
                          </a:solidFill>
                          <a:latin typeface="Montserrat Medium" panose="00000600000000000000" pitchFamily="50" charset="-52"/>
                        </a:rPr>
                        <a:t>73</a:t>
                      </a:r>
                      <a:endParaRPr lang="ru-RU" sz="1200" b="1" dirty="0">
                        <a:solidFill>
                          <a:schemeClr val="bg1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050" dirty="0">
                        <a:latin typeface="Montserrat" panose="00000500000000000000" pitchFamily="2" charset="-52"/>
                      </a:endParaRPr>
                    </a:p>
                  </a:txBody>
                  <a:tcPr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1128622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5872901" y="319931"/>
            <a:ext cx="2872902" cy="3539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Заключение договора</a:t>
            </a:r>
            <a:endParaRPr lang="ru-RU" sz="1700" b="1" dirty="0">
              <a:ln w="0"/>
              <a:solidFill>
                <a:srgbClr val="01489A"/>
              </a:solidFill>
              <a:latin typeface="Montserrat Medium"/>
              <a:cs typeface="Times New Roman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45803" y="6395400"/>
            <a:ext cx="396433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0" y="5941409"/>
            <a:ext cx="6934954" cy="600164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50000">
                <a:schemeClr val="bg2"/>
              </a:gs>
              <a:gs pos="100000">
                <a:schemeClr val="bg2">
                  <a:alpha val="0"/>
                </a:schemeClr>
              </a:gs>
            </a:gsLst>
            <a:lin ang="0" scaled="1"/>
            <a:tileRect/>
          </a:gradFill>
        </p:spPr>
        <p:txBody>
          <a:bodyPr wrap="square" lIns="504000">
            <a:spAutoFit/>
          </a:bodyPr>
          <a:lstStyle/>
          <a:p>
            <a:r>
              <a:rPr lang="ru-RU" sz="1100" dirty="0">
                <a:latin typeface="Montserrat" panose="00000500000000000000" pitchFamily="2" charset="-52"/>
              </a:rPr>
              <a:t>«</a:t>
            </a:r>
            <a:r>
              <a:rPr lang="ru-RU" sz="1100" dirty="0" err="1">
                <a:latin typeface="Montserrat" panose="00000500000000000000" pitchFamily="2" charset="-52"/>
              </a:rPr>
              <a:t>Госключ</a:t>
            </a:r>
            <a:r>
              <a:rPr lang="ru-RU" sz="1100" dirty="0">
                <a:latin typeface="Montserrat" panose="00000500000000000000" pitchFamily="2" charset="-52"/>
              </a:rPr>
              <a:t>» — это приложение для подписания юридически значимых </a:t>
            </a:r>
            <a:r>
              <a:rPr lang="ru-RU" sz="1100" dirty="0" smtClean="0">
                <a:latin typeface="Montserrat" panose="00000500000000000000" pitchFamily="2" charset="-52"/>
              </a:rPr>
              <a:t>документов</a:t>
            </a:r>
            <a:r>
              <a:rPr lang="en-US" sz="1100" dirty="0" smtClean="0">
                <a:latin typeface="Montserrat" panose="00000500000000000000" pitchFamily="2" charset="-52"/>
              </a:rPr>
              <a:t/>
            </a:r>
            <a:br>
              <a:rPr lang="en-US" sz="1100" dirty="0" smtClean="0">
                <a:latin typeface="Montserrat" panose="00000500000000000000" pitchFamily="2" charset="-52"/>
              </a:rPr>
            </a:br>
            <a:r>
              <a:rPr lang="ru-RU" sz="1100" dirty="0" smtClean="0">
                <a:latin typeface="Montserrat" panose="00000500000000000000" pitchFamily="2" charset="-52"/>
              </a:rPr>
              <a:t>в электронном</a:t>
            </a:r>
            <a:r>
              <a:rPr lang="en-US" sz="1100" dirty="0" smtClean="0">
                <a:latin typeface="Montserrat" panose="00000500000000000000" pitchFamily="2" charset="-52"/>
              </a:rPr>
              <a:t> </a:t>
            </a:r>
            <a:r>
              <a:rPr lang="ru-RU" sz="1100" dirty="0" smtClean="0">
                <a:latin typeface="Montserrat" panose="00000500000000000000" pitchFamily="2" charset="-52"/>
              </a:rPr>
              <a:t>виде</a:t>
            </a:r>
            <a:r>
              <a:rPr lang="ru-RU" sz="1100" dirty="0">
                <a:latin typeface="Montserrat" panose="00000500000000000000" pitchFamily="2" charset="-52"/>
              </a:rPr>
              <a:t>. В нём можно бесплатно получить сертификат и сформировать усиленную квалифицированную или неквалифицированную электронную </a:t>
            </a:r>
            <a:r>
              <a:rPr lang="ru-RU" sz="1100" dirty="0" smtClean="0">
                <a:latin typeface="Montserrat" panose="00000500000000000000" pitchFamily="2" charset="-52"/>
              </a:rPr>
              <a:t>подпись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" y="1639005"/>
            <a:ext cx="7143183" cy="1023042"/>
          </a:xfrm>
          <a:prstGeom prst="rect">
            <a:avLst/>
          </a:prstGeom>
          <a:solidFill>
            <a:srgbClr val="67B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4000" rtlCol="0" anchor="ctr"/>
          <a:lstStyle/>
          <a:p>
            <a:r>
              <a:rPr lang="ru-RU" sz="1400" dirty="0">
                <a:solidFill>
                  <a:schemeClr val="tx1"/>
                </a:solidFill>
                <a:latin typeface="Montserrat" panose="00000500000000000000" pitchFamily="2" charset="-52"/>
              </a:rPr>
              <a:t>Заключение договора о целевом обучении </a:t>
            </a:r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осуществляется</a:t>
            </a:r>
            <a:endParaRPr lang="en-US" sz="1400" dirty="0" smtClean="0">
              <a:solidFill>
                <a:schemeClr val="tx1"/>
              </a:solidFill>
              <a:latin typeface="Montserrat" panose="00000500000000000000" pitchFamily="2" charset="-52"/>
            </a:endParaRPr>
          </a:p>
          <a:p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в </a:t>
            </a:r>
            <a:r>
              <a:rPr lang="ru-RU" sz="1400" dirty="0">
                <a:solidFill>
                  <a:schemeClr val="tx1"/>
                </a:solidFill>
                <a:latin typeface="Montserrat" panose="00000500000000000000" pitchFamily="2" charset="-52"/>
              </a:rPr>
              <a:t>электронном виде или в письменном виде на бумажном </a:t>
            </a:r>
            <a:r>
              <a:rPr lang="ru-RU" sz="1400" dirty="0" smtClean="0">
                <a:solidFill>
                  <a:schemeClr val="tx1"/>
                </a:solidFill>
                <a:latin typeface="Montserrat" panose="00000500000000000000" pitchFamily="2" charset="-52"/>
              </a:rPr>
              <a:t>носителе</a:t>
            </a:r>
            <a:endParaRPr lang="ru-RU" sz="1400" dirty="0">
              <a:solidFill>
                <a:schemeClr val="tx1"/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679010" y="3404103"/>
            <a:ext cx="8461389" cy="1774479"/>
          </a:xfrm>
          <a:prstGeom prst="rect">
            <a:avLst/>
          </a:prstGeom>
          <a:solidFill>
            <a:srgbClr val="00489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504000" rtlCol="0" anchor="ctr"/>
          <a:lstStyle/>
          <a:p>
            <a:pPr algn="r"/>
            <a:r>
              <a:rPr lang="ru-RU" sz="1400" dirty="0">
                <a:solidFill>
                  <a:schemeClr val="bg1"/>
                </a:solidFill>
                <a:latin typeface="Montserrat" panose="00000500000000000000" pitchFamily="2" charset="-52"/>
              </a:rPr>
              <a:t>При заключении договора о целевом обучении в электронном виде заказчик, организация, осуществляющая образовательную деятельность (в случае если она является стороной договора), и работодатель (в случае если он является стороной договора) подписывают договор о целевом обучении на цифровой платформе "Работа в России", гражданин подписывает договор о целевом обучении посредством мобильного приложения "</a:t>
            </a:r>
            <a:r>
              <a:rPr lang="ru-RU" sz="1400" dirty="0" err="1">
                <a:solidFill>
                  <a:schemeClr val="bg1"/>
                </a:solidFill>
                <a:latin typeface="Montserrat" panose="00000500000000000000" pitchFamily="2" charset="-52"/>
              </a:rPr>
              <a:t>Госключ</a:t>
            </a:r>
            <a:r>
              <a:rPr lang="ru-RU" sz="1400" dirty="0" smtClean="0">
                <a:solidFill>
                  <a:schemeClr val="bg1"/>
                </a:solidFill>
                <a:latin typeface="Montserrat" panose="00000500000000000000" pitchFamily="2" charset="-52"/>
              </a:rPr>
              <a:t>".</a:t>
            </a:r>
            <a:endParaRPr lang="en-US" sz="1400" dirty="0" smtClean="0">
              <a:solidFill>
                <a:schemeClr val="bg1"/>
              </a:solidFill>
              <a:latin typeface="Montserrat" panose="00000500000000000000" pitchFamily="2" charset="-52"/>
            </a:endParaRPr>
          </a:p>
          <a:p>
            <a:pPr algn="r"/>
            <a:r>
              <a:rPr lang="ru-RU" sz="1400" b="1" dirty="0" smtClean="0">
                <a:solidFill>
                  <a:schemeClr val="bg1"/>
                </a:solidFill>
                <a:latin typeface="Montserrat Medium" panose="00000600000000000000" pitchFamily="50" charset="-52"/>
              </a:rPr>
              <a:t>4 </a:t>
            </a:r>
            <a:r>
              <a:rPr lang="ru-RU" sz="1400" b="1" dirty="0">
                <a:solidFill>
                  <a:schemeClr val="bg1"/>
                </a:solidFill>
                <a:latin typeface="Montserrat Medium" panose="00000600000000000000" pitchFamily="50" charset="-52"/>
              </a:rPr>
              <a:t>стороны.</a:t>
            </a:r>
          </a:p>
        </p:txBody>
      </p:sp>
      <p:pic>
        <p:nvPicPr>
          <p:cNvPr id="1028" name="Picture 4" descr="https://zodbel.by/sites/default/files/pages/2018_nov/%D0%B7%D0%B0%D0%BA%D0%BB%D1%8E%D1%87%D0%B5%D0%BD%D0%B8%D0%B5%20%D0%B4%D0%BE%D0%B3%D0%BE%D0%B2%D0%BE%D1%80%D0%B0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106" y="1462984"/>
            <a:ext cx="1272697" cy="1381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61033" y="6395400"/>
            <a:ext cx="365973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en-US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5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614799" y="319931"/>
            <a:ext cx="6146234" cy="6155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1700" b="1" dirty="0">
                <a:ln w="0"/>
                <a:solidFill>
                  <a:srgbClr val="01489A"/>
                </a:solidFill>
                <a:latin typeface="Montserrat Medium" panose="00000600000000000000" pitchFamily="50" charset="-52"/>
                <a:cs typeface="Times New Roman" panose="02020603050405020304" pitchFamily="18" charset="0"/>
              </a:rPr>
              <a:t>Краевые меры поддержки для граждан,</a:t>
            </a:r>
          </a:p>
          <a:p>
            <a:pPr algn="r"/>
            <a:r>
              <a:rPr lang="ru-RU" sz="1700" b="1" dirty="0">
                <a:ln w="0"/>
                <a:solidFill>
                  <a:srgbClr val="01489A"/>
                </a:solidFill>
                <a:latin typeface="Montserrat Medium" panose="00000600000000000000" pitchFamily="50" charset="-52"/>
                <a:cs typeface="Times New Roman" panose="02020603050405020304" pitchFamily="18" charset="0"/>
              </a:rPr>
              <a:t>обучающихся по договорам о целевом обучении</a:t>
            </a:r>
          </a:p>
        </p:txBody>
      </p:sp>
      <p:sp>
        <p:nvSpPr>
          <p:cNvPr id="15" name="Прямоугольник 1"/>
          <p:cNvSpPr/>
          <p:nvPr/>
        </p:nvSpPr>
        <p:spPr>
          <a:xfrm>
            <a:off x="161280" y="1219110"/>
            <a:ext cx="8982360" cy="2128476"/>
          </a:xfrm>
          <a:prstGeom prst="rect">
            <a:avLst/>
          </a:prstGeom>
          <a:gradFill rotWithShape="0">
            <a:gsLst>
              <a:gs pos="0">
                <a:srgbClr val="EDEDED"/>
              </a:gs>
              <a:gs pos="50000">
                <a:srgbClr val="EDEDED"/>
              </a:gs>
              <a:gs pos="100000">
                <a:srgbClr val="EDEDED"/>
              </a:gs>
            </a:gsLst>
            <a:lin ang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61950">
              <a:lnSpc>
                <a:spcPct val="100000"/>
              </a:lnSpc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Ежемесячная </a:t>
            </a:r>
            <a:r>
              <a:rPr lang="ru-RU" sz="1400" b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материальная выплата (стипендия) </a:t>
            </a:r>
            <a:r>
              <a:rPr lang="ru-RU" sz="14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в размере: </a:t>
            </a: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361950">
              <a:lnSpc>
                <a:spcPct val="150000"/>
              </a:lnSpc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12 800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рублей в месяц - для обучающихся на оценку «отлично»,</a:t>
            </a:r>
            <a:r>
              <a:rPr sz="1400" dirty="0" smtClean="0">
                <a:latin typeface="Montserrat" panose="00000500000000000000" pitchFamily="2" charset="-52"/>
              </a:rPr>
              <a:t/>
            </a:r>
            <a:br>
              <a:rPr sz="1400" dirty="0" smtClean="0">
                <a:latin typeface="Montserrat" panose="00000500000000000000" pitchFamily="2" charset="-52"/>
              </a:rPr>
            </a:br>
            <a:r>
              <a:rPr lang="ru-RU" sz="14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а также сдавшим</a:t>
            </a:r>
            <a:r>
              <a:rPr lang="en-US" sz="14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 </a:t>
            </a:r>
            <a:r>
              <a:rPr lang="ru-RU" sz="14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промежуточную аттестацию в форме зачетов; </a:t>
            </a:r>
            <a:endParaRPr lang="ru-RU" sz="1400" b="0" strike="noStrike" spc="-1" dirty="0" smtClean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361950">
              <a:lnSpc>
                <a:spcPct val="150000"/>
              </a:lnSpc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6 </a:t>
            </a:r>
            <a:r>
              <a:rPr lang="ru-RU" sz="1400" b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400 </a:t>
            </a:r>
            <a:r>
              <a:rPr lang="ru-RU" sz="14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рублей - для обучающихся на оценки «отлично» и «хорошо»;</a:t>
            </a: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361950">
              <a:lnSpc>
                <a:spcPct val="150000"/>
              </a:lnSpc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3 </a:t>
            </a:r>
            <a:r>
              <a:rPr lang="ru-RU" sz="1400" b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200 </a:t>
            </a:r>
            <a:r>
              <a:rPr lang="ru-RU" sz="14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рублей - для обучающихся на оценки «отлично», «хорошо» и «удовлетворительно». </a:t>
            </a: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361950">
              <a:lnSpc>
                <a:spcPct val="100000"/>
              </a:lnSpc>
            </a:pPr>
            <a:r>
              <a:rPr lang="ru-RU" sz="1200" b="0" i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Данная </a:t>
            </a:r>
            <a:r>
              <a:rPr lang="ru-RU" sz="1200" b="0" i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мера – для обучающихся по очной форме обучения</a:t>
            </a:r>
            <a:r>
              <a:rPr lang="ru-RU" sz="14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.</a:t>
            </a: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</p:txBody>
      </p:sp>
      <p:pic>
        <p:nvPicPr>
          <p:cNvPr id="16" name="Рисунок 4"/>
          <p:cNvPicPr/>
          <p:nvPr/>
        </p:nvPicPr>
        <p:blipFill>
          <a:blip r:embed="rId2"/>
          <a:stretch/>
        </p:blipFill>
        <p:spPr>
          <a:xfrm>
            <a:off x="7691760" y="1354127"/>
            <a:ext cx="994680" cy="1234080"/>
          </a:xfrm>
          <a:prstGeom prst="rect">
            <a:avLst/>
          </a:prstGeom>
          <a:ln w="0">
            <a:noFill/>
          </a:ln>
        </p:spPr>
      </p:pic>
      <p:sp>
        <p:nvSpPr>
          <p:cNvPr id="17" name="Прямоугольник 10"/>
          <p:cNvSpPr/>
          <p:nvPr/>
        </p:nvSpPr>
        <p:spPr>
          <a:xfrm>
            <a:off x="170640" y="3651813"/>
            <a:ext cx="8982360" cy="2439360"/>
          </a:xfrm>
          <a:prstGeom prst="rect">
            <a:avLst/>
          </a:prstGeom>
          <a:solidFill>
            <a:srgbClr val="67B7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marL="361950">
              <a:lnSpc>
                <a:spcPct val="100000"/>
              </a:lnSpc>
              <a:tabLst>
                <a:tab pos="0" algn="l"/>
              </a:tabLst>
            </a:pPr>
            <a:r>
              <a:rPr lang="ru-RU" sz="1300" b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Компенсация оплаты проезда </a:t>
            </a: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от места обучения до места </a:t>
            </a:r>
            <a:r>
              <a:rPr lang="ru-RU" sz="13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нахождения работодателя</a:t>
            </a:r>
            <a:br>
              <a:rPr lang="ru-RU" sz="13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</a:br>
            <a:r>
              <a:rPr lang="ru-RU" sz="1300" b="0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на </a:t>
            </a: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территории Камчатского края и обратно в объеме фактических расходов, но не более:</a:t>
            </a:r>
            <a:endParaRPr lang="ru-RU" sz="13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988920" indent="-635040">
              <a:lnSpc>
                <a:spcPct val="100000"/>
              </a:lnSpc>
              <a:tabLst>
                <a:tab pos="0" algn="l"/>
              </a:tabLst>
            </a:pPr>
            <a:r>
              <a:rPr lang="ru-RU" sz="1400" b="1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58000 </a:t>
            </a: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рублей для граждан, проживающих в населенных пунктах Корякского округа</a:t>
            </a:r>
            <a:r>
              <a:rPr sz="1300" dirty="0">
                <a:latin typeface="Montserrat" panose="00000500000000000000" pitchFamily="2" charset="-52"/>
              </a:rPr>
              <a:t/>
            </a:r>
            <a:br>
              <a:rPr sz="1300" dirty="0">
                <a:latin typeface="Montserrat" panose="00000500000000000000" pitchFamily="2" charset="-52"/>
              </a:rPr>
            </a:b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и</a:t>
            </a:r>
            <a:r>
              <a:rPr lang="en-US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 </a:t>
            </a: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Алеутского муниципального округа;</a:t>
            </a:r>
            <a:endParaRPr lang="ru-RU" sz="13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4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r>
              <a:rPr lang="ru-RU" sz="1400" b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        25000 </a:t>
            </a:r>
            <a:r>
              <a:rPr lang="ru-RU" sz="1300" b="0" strike="noStrike" spc="-1" dirty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рублей для граждан, проживающих в остальных населенных пунктах Камчатского края.</a:t>
            </a:r>
            <a:endParaRPr lang="ru-RU" sz="13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>
              <a:lnSpc>
                <a:spcPct val="100000"/>
              </a:lnSpc>
              <a:tabLst>
                <a:tab pos="0" algn="l"/>
              </a:tabLst>
            </a:pPr>
            <a:endParaRPr lang="ru-RU" sz="13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  <a:p>
            <a:pPr marL="361950">
              <a:lnSpc>
                <a:spcPct val="100000"/>
              </a:lnSpc>
              <a:tabLst>
                <a:tab pos="0" algn="l"/>
              </a:tabLst>
            </a:pPr>
            <a:r>
              <a:rPr lang="ru-RU" sz="1200" b="0" i="1" strike="noStrike" spc="-1" dirty="0" smtClean="0">
                <a:solidFill>
                  <a:srgbClr val="000000"/>
                </a:solidFill>
                <a:latin typeface="Montserrat" panose="00000500000000000000" pitchFamily="2" charset="-52"/>
                <a:ea typeface="DejaVu Sans"/>
              </a:rPr>
              <a:t>Данная мера - для обучающихся по очной и заочной формам обучения.</a:t>
            </a:r>
            <a:endParaRPr lang="ru-RU" sz="1200" b="0" strike="noStrike" spc="-1" dirty="0">
              <a:solidFill>
                <a:srgbClr val="000000"/>
              </a:solidFill>
              <a:latin typeface="Montserrat" panose="00000500000000000000" pitchFamily="2" charset="-52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53819" y="6395400"/>
            <a:ext cx="380402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400" b="1" strike="noStrike" spc="-1" dirty="0" smtClean="0">
                <a:solidFill>
                  <a:srgbClr val="FFFFFF"/>
                </a:solidFill>
                <a:latin typeface="Montserrat Medium"/>
                <a:ea typeface="DejaVu Sans"/>
              </a:rPr>
              <a:t>6</a:t>
            </a:r>
            <a:endParaRPr lang="ru-RU" sz="2400" b="0" strike="noStrike" spc="-1" dirty="0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-390181" y="319931"/>
            <a:ext cx="914400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ru-RU" sz="1700" b="1" dirty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Ответственность </a:t>
            </a:r>
            <a: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гражданина и заказчика</a:t>
            </a:r>
            <a:b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</a:br>
            <a:r>
              <a:rPr lang="ru-RU" sz="1700" b="1" dirty="0" smtClean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за </a:t>
            </a:r>
            <a:r>
              <a:rPr lang="ru-RU" sz="1700" b="1" dirty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неисполнение обязательств по договору о целевом обучении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8620425"/>
              </p:ext>
            </p:extLst>
          </p:nvPr>
        </p:nvGraphicFramePr>
        <p:xfrm>
          <a:off x="-1" y="1513294"/>
          <a:ext cx="8446883" cy="183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46883">
                  <a:extLst>
                    <a:ext uri="{9D8B030D-6E8A-4147-A177-3AD203B41FA5}">
                      <a16:colId xmlns:a16="http://schemas.microsoft.com/office/drawing/2014/main" val="3091329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Montserrat Medium" panose="00000600000000000000" pitchFamily="50" charset="-52"/>
                        </a:rPr>
                        <a:t>Гражданин:</a:t>
                      </a:r>
                      <a:endParaRPr lang="ru-RU" sz="1600" dirty="0">
                        <a:solidFill>
                          <a:schemeClr val="tx1"/>
                        </a:solidFill>
                        <a:latin typeface="Montserrat Medium" panose="00000600000000000000" pitchFamily="50" charset="-52"/>
                      </a:endParaRPr>
                    </a:p>
                  </a:txBody>
                  <a:tcPr marL="504000"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7B7E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2389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если </a:t>
                      </a: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гражданин обучавшийся по целевой квоте не </a:t>
                      </a: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завершил обучение или не отработал установленный срок, то он должен выплатить штраф в размере затрат на обучение и возместить</a:t>
                      </a:r>
                      <a:r>
                        <a:rPr lang="ru-RU" sz="1400" baseline="0" dirty="0" smtClean="0">
                          <a:latin typeface="Montserrat" panose="00000500000000000000" pitchFamily="2" charset="-52"/>
                        </a:rPr>
                        <a:t> заказчику расходы на </a:t>
                      </a: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меры поддержки;</a:t>
                      </a:r>
                    </a:p>
                  </a:txBody>
                  <a:tcPr marL="504000"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3093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Montserrat" panose="00000500000000000000" pitchFamily="2" charset="-52"/>
                        </a:rPr>
                        <a:t>если гражданин отказался заключить договор о целевом обучении или расторгнул его в самом начале обучения (в первом семестре), он отчисляется из вуза или может перевестись на платное обучение.</a:t>
                      </a:r>
                    </a:p>
                  </a:txBody>
                  <a:tcPr marL="504000"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6810687"/>
                  </a:ext>
                </a:extLst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/>
          </p:nvPr>
        </p:nvGraphicFramePr>
        <p:xfrm>
          <a:off x="334979" y="3711626"/>
          <a:ext cx="8809022" cy="35192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09022">
                  <a:extLst>
                    <a:ext uri="{9D8B030D-6E8A-4147-A177-3AD203B41FA5}">
                      <a16:colId xmlns:a16="http://schemas.microsoft.com/office/drawing/2014/main" val="3091329013"/>
                    </a:ext>
                  </a:extLst>
                </a:gridCol>
              </a:tblGrid>
              <a:tr h="562673">
                <a:tc>
                  <a:txBody>
                    <a:bodyPr/>
                    <a:lstStyle/>
                    <a:p>
                      <a:pPr algn="r"/>
                      <a:r>
                        <a:rPr lang="ru-RU" sz="1600" dirty="0" smtClean="0">
                          <a:latin typeface="Montserrat Medium" panose="00000600000000000000" pitchFamily="50" charset="-52"/>
                        </a:rPr>
                        <a:t>Заказчик:</a:t>
                      </a:r>
                      <a:endParaRPr lang="ru-RU" sz="1600" dirty="0">
                        <a:latin typeface="Montserrat Medium" panose="00000600000000000000" pitchFamily="50" charset="-52"/>
                      </a:endParaRPr>
                    </a:p>
                  </a:txBody>
                  <a:tcPr marL="90000" marR="504000" anchor="ctr">
                    <a:lnL w="12700">
                      <a:noFill/>
                    </a:lnL>
                    <a:lnR w="12700">
                      <a:noFill/>
                    </a:lnR>
                    <a:lnT w="12700">
                      <a:noFill/>
                    </a:lnT>
                    <a:lnB w="381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489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6238981"/>
                  </a:ext>
                </a:extLst>
              </a:tr>
              <a:tr h="1780512">
                <a:tc>
                  <a:txBody>
                    <a:bodyPr/>
                    <a:lstStyle/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Montserrat" panose="00000500000000000000" pitchFamily="2" charset="-52"/>
                        </a:rPr>
                        <a:t>Заказчик, не исполнивший обязательство по трудоустройству гражданина или расторгнувший договор о целевом обучении в одностороннем порядке после трудоустройства гражданина, выплачивает гражданину компенсацию в размере 3-кратной величины среднемесячной начисленной заработной платы в субъекте Российской Федерации, на территории которого гражданин должен быть трудоустроен. 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>
                        <a:latin typeface="Montserrat" panose="00000500000000000000" pitchFamily="2" charset="-52"/>
                      </a:endParaRP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Montserrat" panose="00000500000000000000" pitchFamily="2" charset="-52"/>
                        </a:rPr>
                        <a:t>Заказчик выплачивает штраф в размере расходов, осуществленных на обучение.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dirty="0" smtClean="0">
                          <a:latin typeface="Montserrat" panose="00000500000000000000" pitchFamily="2" charset="-52"/>
                        </a:rPr>
                        <a:t>Если заказчик расторгнул договор о целевом обучении в одностороннем порядке до прохождения гражданином первой промежуточной аттестации, заказчик выплачивает штраф в размере расходов за первый год обучения гражданина</a:t>
                      </a: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>
                        <a:latin typeface="Montserrat" panose="00000500000000000000" pitchFamily="2" charset="-52"/>
                      </a:endParaRP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>
                        <a:latin typeface="Montserrat" panose="00000500000000000000" pitchFamily="2" charset="-52"/>
                      </a:endParaRP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300" dirty="0" smtClean="0">
                        <a:latin typeface="Montserrat" panose="00000500000000000000" pitchFamily="2" charset="-52"/>
                      </a:endParaRP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300" dirty="0" smtClean="0">
                        <a:latin typeface="Montserrat" panose="00000500000000000000" pitchFamily="2" charset="-52"/>
                      </a:endParaRPr>
                    </a:p>
                    <a:p>
                      <a:pPr marL="0" marR="0" indent="0" algn="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600" dirty="0" smtClean="0">
                        <a:latin typeface="Montserrat" panose="00000500000000000000" pitchFamily="2" charset="-52"/>
                      </a:endParaRPr>
                    </a:p>
                  </a:txBody>
                  <a:tcPr marL="90000" marR="504000" anchor="ctr">
                    <a:lnL w="12700">
                      <a:noFill/>
                    </a:lnL>
                    <a:lnR w="12700">
                      <a:noFill/>
                    </a:lnR>
                    <a:lnT w="38100">
                      <a:noFill/>
                    </a:lnT>
                    <a:lnB w="12700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309348"/>
                  </a:ext>
                </a:extLst>
              </a:tr>
            </a:tbl>
          </a:graphicData>
        </a:graphic>
      </p:graphicFrame>
      <p:cxnSp>
        <p:nvCxnSpPr>
          <p:cNvPr id="7" name="Прямая соединительная линия 6"/>
          <p:cNvCxnSpPr/>
          <p:nvPr/>
        </p:nvCxnSpPr>
        <p:spPr>
          <a:xfrm>
            <a:off x="334979" y="5380617"/>
            <a:ext cx="8809023" cy="25480"/>
          </a:xfrm>
          <a:prstGeom prst="line">
            <a:avLst/>
          </a:prstGeom>
          <a:ln w="19050">
            <a:solidFill>
              <a:srgbClr val="0048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 bwMode="auto">
          <a:xfrm>
            <a:off x="8237" y="2603563"/>
            <a:ext cx="8446883" cy="0"/>
          </a:xfrm>
          <a:prstGeom prst="line">
            <a:avLst/>
          </a:prstGeom>
          <a:ln w="19050">
            <a:solidFill>
              <a:srgbClr val="67B7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118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92" name="TextBox 6"/>
          <p:cNvSpPr/>
          <p:nvPr/>
        </p:nvSpPr>
        <p:spPr bwMode="auto">
          <a:xfrm>
            <a:off x="2607480" y="18360"/>
            <a:ext cx="6532920" cy="27216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 algn="r">
              <a:lnSpc>
                <a:spcPct val="100000"/>
              </a:lnSpc>
              <a:buNone/>
              <a:defRPr/>
            </a:pPr>
            <a:r>
              <a:rPr lang="ru-RU" sz="1200" b="0" strike="noStrike" spc="-1">
                <a:solidFill>
                  <a:srgbClr val="FFFFFF"/>
                </a:solidFill>
                <a:latin typeface="Montserrat"/>
                <a:ea typeface="DejaVu Sans"/>
              </a:rPr>
              <a:t>Министерство труда и развития кадрового потенциала Камчатского края</a:t>
            </a:r>
            <a:endParaRPr lang="ru-RU" sz="1200" b="0" strike="noStrike" spc="-1">
              <a:latin typeface="XO Oriel"/>
            </a:endParaRPr>
          </a:p>
        </p:txBody>
      </p:sp>
      <p:sp>
        <p:nvSpPr>
          <p:cNvPr id="93" name="Прямоугольник 7"/>
          <p:cNvSpPr/>
          <p:nvPr/>
        </p:nvSpPr>
        <p:spPr bwMode="auto">
          <a:xfrm>
            <a:off x="8753819" y="6395400"/>
            <a:ext cx="380402" cy="460211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 algn="ctr">
              <a:lnSpc>
                <a:spcPct val="100000"/>
              </a:lnSpc>
              <a:buNone/>
              <a:defRPr/>
            </a:pPr>
            <a:r>
              <a:rPr lang="ru-RU" sz="2400" b="1" strike="noStrike" spc="-1" dirty="0" smtClean="0">
                <a:solidFill>
                  <a:srgbClr val="FFFFFF"/>
                </a:solidFill>
                <a:latin typeface="Montserrat Medium"/>
                <a:ea typeface="DejaVu Sans"/>
              </a:rPr>
              <a:t>7</a:t>
            </a:r>
            <a:endParaRPr lang="ru-RU" sz="2400" b="0" strike="noStrike" spc="-1" dirty="0">
              <a:latin typeface="XO Oriel"/>
            </a:endParaRPr>
          </a:p>
        </p:txBody>
      </p:sp>
      <p:sp>
        <p:nvSpPr>
          <p:cNvPr id="94" name="Прямоугольник 8"/>
          <p:cNvSpPr/>
          <p:nvPr/>
        </p:nvSpPr>
        <p:spPr bwMode="auto">
          <a:xfrm>
            <a:off x="195840" y="35280"/>
            <a:ext cx="1242000" cy="455400"/>
          </a:xfrm>
          <a:prstGeom prst="rect">
            <a:avLst/>
          </a:prstGeom>
          <a:noFill/>
          <a:ln w="0">
            <a:noFill/>
          </a:ln>
        </p:spPr>
        <p:style>
          <a:lnRef idx="0">
            <a:srgbClr val="000000"/>
          </a:lnRef>
          <a:fillRef idx="0">
            <a:srgbClr val="000000"/>
          </a:fillRef>
          <a:effectRef idx="0">
            <a:srgbClr val="00000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  <a:defRPr/>
            </a:pPr>
            <a:r>
              <a:rPr lang="ru-RU" sz="2400" b="1" strike="noStrike" spc="-1">
                <a:solidFill>
                  <a:srgbClr val="FFFFFF"/>
                </a:solidFill>
                <a:latin typeface="Montserrat Medium"/>
                <a:ea typeface="DejaVu Sans"/>
              </a:rPr>
              <a:t>2024</a:t>
            </a:r>
            <a:endParaRPr lang="ru-RU" sz="2400" b="0" strike="noStrike" spc="-1">
              <a:latin typeface="XO Oriel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-9779" y="841320"/>
            <a:ext cx="9144000" cy="71244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 algn="ctr"/>
            <a:r>
              <a:rPr lang="ru-RU" b="1" dirty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Горячие линии</a:t>
            </a:r>
          </a:p>
          <a:p>
            <a:pPr algn="ctr"/>
            <a:r>
              <a:rPr lang="ru-RU" b="1" dirty="0">
                <a:ln w="0"/>
                <a:solidFill>
                  <a:srgbClr val="01489A"/>
                </a:solidFill>
                <a:latin typeface="Montserrat Medium"/>
                <a:cs typeface="Times New Roman"/>
              </a:rPr>
              <a:t>по вопросам поступления на целевое обучение</a:t>
            </a:r>
          </a:p>
        </p:txBody>
      </p:sp>
      <p:graphicFrame>
        <p:nvGraphicFramePr>
          <p:cNvPr id="12" name="Таблица 11"/>
          <p:cNvGraphicFramePr/>
          <p:nvPr>
            <p:extLst>
              <p:ext uri="{D42A27DB-BD31-4B8C-83A1-F6EECF244321}">
                <p14:modId xmlns:p14="http://schemas.microsoft.com/office/powerpoint/2010/main" val="2215197267"/>
              </p:ext>
            </p:extLst>
          </p:nvPr>
        </p:nvGraphicFramePr>
        <p:xfrm>
          <a:off x="827156" y="1978439"/>
          <a:ext cx="8316844" cy="535680"/>
        </p:xfrm>
        <a:graphic>
          <a:graphicData uri="http://schemas.openxmlformats.org/drawingml/2006/table">
            <a:tbl>
              <a:tblPr/>
              <a:tblGrid>
                <a:gridCol w="470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680">
                <a:tc>
                  <a:txBody>
                    <a:bodyPr/>
                    <a:lstStyle/>
                    <a:p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Единый контактный центр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latin typeface="Montserrat"/>
                        </a:rPr>
                        <a:t>Минобрнауки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 России для поступающих</a:t>
                      </a:r>
                    </a:p>
                  </a:txBody>
                  <a:tcPr marL="36000" marR="36000" anchor="ctr">
                    <a:lnL w="7200">
                      <a:solidFill>
                        <a:srgbClr val="2A6099"/>
                      </a:solidFill>
                      <a:prstDash val="dot"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Montserrat"/>
                        </a:rPr>
                        <a:t>—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8 (800) 100-20-17</a:t>
                      </a:r>
                    </a:p>
                  </a:txBody>
                  <a:tcPr marL="36000" marR="36000" anchor="ctr">
                    <a:lnL>
                      <a:noFill/>
                    </a:lnL>
                    <a:lnR w="7200">
                      <a:solidFill>
                        <a:srgbClr val="2A6099"/>
                      </a:solidFill>
                      <a:prstDash val="dot"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Таблица 12"/>
          <p:cNvGraphicFramePr/>
          <p:nvPr>
            <p:extLst>
              <p:ext uri="{D42A27DB-BD31-4B8C-83A1-F6EECF244321}">
                <p14:modId xmlns:p14="http://schemas.microsoft.com/office/powerpoint/2010/main" val="1614637701"/>
              </p:ext>
            </p:extLst>
          </p:nvPr>
        </p:nvGraphicFramePr>
        <p:xfrm>
          <a:off x="827156" y="2772959"/>
          <a:ext cx="8316844" cy="535680"/>
        </p:xfrm>
        <a:graphic>
          <a:graphicData uri="http://schemas.openxmlformats.org/drawingml/2006/table">
            <a:tbl>
              <a:tblPr/>
              <a:tblGrid>
                <a:gridCol w="470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680">
                <a:tc>
                  <a:txBody>
                    <a:bodyPr/>
                    <a:lstStyle/>
                    <a:p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Горячая линия 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latin typeface="Montserrat"/>
                        </a:rPr>
                        <a:t>Минобрнауки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 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России</a:t>
                      </a:r>
                      <a:b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</a:b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в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системе «</a:t>
                      </a:r>
                      <a:r>
                        <a:rPr lang="ru-RU" sz="1400" b="0" strike="noStrike" spc="-1" dirty="0" err="1">
                          <a:solidFill>
                            <a:srgbClr val="000000"/>
                          </a:solidFill>
                          <a:latin typeface="Montserrat"/>
                        </a:rPr>
                        <a:t>Интеробразование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»</a:t>
                      </a:r>
                    </a:p>
                  </a:txBody>
                  <a:tcPr marL="36000" marR="36000" anchor="ctr">
                    <a:lnL w="7200">
                      <a:solidFill>
                        <a:srgbClr val="2A6099"/>
                      </a:solidFill>
                      <a:prstDash val="dot"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Montserrat"/>
                        </a:rPr>
                        <a:t>—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8 (800) 301-44-55</a:t>
                      </a:r>
                    </a:p>
                  </a:txBody>
                  <a:tcPr marL="36000" marR="36000" anchor="ctr">
                    <a:lnL>
                      <a:noFill/>
                    </a:lnL>
                    <a:lnR w="7200">
                      <a:solidFill>
                        <a:srgbClr val="2A6099"/>
                      </a:solidFill>
                      <a:prstDash val="dot"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5" name="Таблица 14"/>
          <p:cNvGraphicFramePr/>
          <p:nvPr>
            <p:extLst>
              <p:ext uri="{D42A27DB-BD31-4B8C-83A1-F6EECF244321}">
                <p14:modId xmlns:p14="http://schemas.microsoft.com/office/powerpoint/2010/main" val="948563477"/>
              </p:ext>
            </p:extLst>
          </p:nvPr>
        </p:nvGraphicFramePr>
        <p:xfrm>
          <a:off x="831836" y="3687359"/>
          <a:ext cx="8316844" cy="640080"/>
        </p:xfrm>
        <a:graphic>
          <a:graphicData uri="http://schemas.openxmlformats.org/drawingml/2006/table">
            <a:tbl>
              <a:tblPr/>
              <a:tblGrid>
                <a:gridCol w="470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680">
                <a:tc>
                  <a:txBody>
                    <a:bodyPr/>
                    <a:lstStyle/>
                    <a:p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Министерство труда и 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развития</a:t>
                      </a:r>
                      <a:b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</a:b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кадрового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потенциала Камчатского края</a:t>
                      </a:r>
                    </a:p>
                  </a:txBody>
                  <a:tcPr marL="36000" marR="36000" anchor="ctr">
                    <a:lnL w="7200">
                      <a:solidFill>
                        <a:srgbClr val="2A6099"/>
                      </a:solidFill>
                      <a:prstDash val="dot"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Montserrat"/>
                        </a:rPr>
                        <a:t>—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8 (4152) 42-48-85</a:t>
                      </a:r>
                    </a:p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(доб. 3611, 3612)</a:t>
                      </a:r>
                    </a:p>
                  </a:txBody>
                  <a:tcPr marL="36000" marR="36000" anchor="ctr">
                    <a:lnL>
                      <a:noFill/>
                    </a:lnL>
                    <a:lnR w="7200">
                      <a:solidFill>
                        <a:srgbClr val="2A6099"/>
                      </a:solidFill>
                      <a:prstDash val="dot"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Таблица 15"/>
          <p:cNvGraphicFramePr/>
          <p:nvPr>
            <p:extLst>
              <p:ext uri="{D42A27DB-BD31-4B8C-83A1-F6EECF244321}">
                <p14:modId xmlns:p14="http://schemas.microsoft.com/office/powerpoint/2010/main" val="255924786"/>
              </p:ext>
            </p:extLst>
          </p:nvPr>
        </p:nvGraphicFramePr>
        <p:xfrm>
          <a:off x="810236" y="4686359"/>
          <a:ext cx="8316844" cy="640080"/>
        </p:xfrm>
        <a:graphic>
          <a:graphicData uri="http://schemas.openxmlformats.org/drawingml/2006/table">
            <a:tbl>
              <a:tblPr/>
              <a:tblGrid>
                <a:gridCol w="470803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56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31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5680">
                <a:tc>
                  <a:txBody>
                    <a:bodyPr/>
                    <a:lstStyle/>
                    <a:p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Министерство </a:t>
                      </a: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здравоохранения</a:t>
                      </a:r>
                      <a:b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</a:br>
                      <a:r>
                        <a:rPr lang="ru-RU" sz="1400" b="0" strike="noStrike" spc="-1" dirty="0" smtClean="0">
                          <a:solidFill>
                            <a:srgbClr val="000000"/>
                          </a:solidFill>
                          <a:latin typeface="Montserrat"/>
                        </a:rPr>
                        <a:t>Камчатского </a:t>
                      </a:r>
                      <a:r>
                        <a:rPr lang="ru-RU" sz="1400" b="0" strike="noStrike" spc="-1" dirty="0">
                          <a:solidFill>
                            <a:srgbClr val="000000"/>
                          </a:solidFill>
                          <a:latin typeface="Montserrat"/>
                        </a:rPr>
                        <a:t>края</a:t>
                      </a:r>
                    </a:p>
                  </a:txBody>
                  <a:tcPr marL="36000" marR="36000" anchor="ctr">
                    <a:lnL w="7200">
                      <a:solidFill>
                        <a:srgbClr val="2A6099"/>
                      </a:solidFill>
                      <a:prstDash val="dot"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strike="noStrike" spc="-1">
                          <a:solidFill>
                            <a:srgbClr val="000000"/>
                          </a:solidFill>
                          <a:latin typeface="Montserrat"/>
                        </a:rPr>
                        <a:t>— </a:t>
                      </a:r>
                    </a:p>
                  </a:txBody>
                  <a:tcPr marL="36000" marR="36000" anchor="ctr">
                    <a:lnL>
                      <a:noFill/>
                    </a:lnL>
                    <a:lnR>
                      <a:noFill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8 (4152) 42-47-02</a:t>
                      </a:r>
                    </a:p>
                    <a:p>
                      <a:r>
                        <a:rPr lang="ru-RU" sz="1800" b="0" strike="noStrike" spc="-1" dirty="0">
                          <a:solidFill>
                            <a:srgbClr val="CC0000"/>
                          </a:solidFill>
                          <a:latin typeface="Montserrat"/>
                        </a:rPr>
                        <a:t>(доб. 291)</a:t>
                      </a:r>
                    </a:p>
                  </a:txBody>
                  <a:tcPr marL="36000" marR="36000" anchor="ctr">
                    <a:lnL>
                      <a:noFill/>
                    </a:lnL>
                    <a:lnR w="7200">
                      <a:solidFill>
                        <a:srgbClr val="2A6099"/>
                      </a:solidFill>
                      <a:prstDash val="dot"/>
                    </a:lnR>
                    <a:lnT w="7200">
                      <a:solidFill>
                        <a:srgbClr val="2A6099"/>
                      </a:solidFill>
                      <a:prstDash val="dot"/>
                    </a:lnT>
                    <a:lnB w="7200">
                      <a:solidFill>
                        <a:srgbClr val="2A6099"/>
                      </a:solidFill>
                      <a:prstDash val="dot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112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158</TotalTime>
  <Words>820</Words>
  <Application>Microsoft Office PowerPoint</Application>
  <DocSecurity>0</DocSecurity>
  <PresentationFormat>Экран (4:3)</PresentationFormat>
  <Paragraphs>161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Arial</vt:lpstr>
      <vt:lpstr>Calibri</vt:lpstr>
      <vt:lpstr>DejaVu Sans</vt:lpstr>
      <vt:lpstr>Montserrat</vt:lpstr>
      <vt:lpstr>Montserrat Medium</vt:lpstr>
      <vt:lpstr>Symbol</vt:lpstr>
      <vt:lpstr>Times New Roman</vt:lpstr>
      <vt:lpstr>Wingdings</vt:lpstr>
      <vt:lpstr>XO Oriel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semivolosid;skuratovichas</dc:creator>
  <cp:keywords/>
  <dc:description/>
  <cp:lastModifiedBy>Кучеренко Елена Николаевна</cp:lastModifiedBy>
  <cp:revision>1307</cp:revision>
  <dcterms:created xsi:type="dcterms:W3CDTF">2017-01-12T04:18:47Z</dcterms:created>
  <dcterms:modified xsi:type="dcterms:W3CDTF">2024-06-18T22:48:00Z</dcterms:modified>
  <cp:category/>
  <dc:identifier/>
  <cp:contentStatus/>
  <dc:language>ru-RU</dc:language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12</vt:i4>
  </property>
  <property fmtid="{D5CDD505-2E9C-101B-9397-08002B2CF9AE}" pid="3" name="PresentationFormat">
    <vt:lpwstr>Экран (4:3)</vt:lpwstr>
  </property>
  <property fmtid="{D5CDD505-2E9C-101B-9397-08002B2CF9AE}" pid="4" name="Slides">
    <vt:i4>13</vt:i4>
  </property>
</Properties>
</file>